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8" r:id="rId2"/>
    <p:sldId id="274" r:id="rId3"/>
    <p:sldId id="262" r:id="rId4"/>
    <p:sldId id="263" r:id="rId5"/>
    <p:sldId id="264" r:id="rId6"/>
    <p:sldId id="265" r:id="rId7"/>
    <p:sldId id="266" r:id="rId8"/>
    <p:sldId id="267" r:id="rId9"/>
    <p:sldId id="268" r:id="rId10"/>
    <p:sldId id="269" r:id="rId11"/>
    <p:sldId id="270" r:id="rId12"/>
    <p:sldId id="275" r:id="rId13"/>
    <p:sldId id="271" r:id="rId14"/>
    <p:sldId id="272" r:id="rId15"/>
    <p:sldId id="273" r:id="rId16"/>
    <p:sldId id="260" r:id="rId17"/>
    <p:sldId id="2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3A5A"/>
    <a:srgbClr val="0177A1"/>
    <a:srgbClr val="E0F7FA"/>
    <a:srgbClr val="0093B8"/>
    <a:srgbClr val="3D4355"/>
    <a:srgbClr val="3D4354"/>
    <a:srgbClr val="92C0E0"/>
    <a:srgbClr val="1425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08"/>
    <p:restoredTop sz="94694"/>
  </p:normalViewPr>
  <p:slideViewPr>
    <p:cSldViewPr snapToGrid="0">
      <p:cViewPr varScale="1">
        <p:scale>
          <a:sx n="121" d="100"/>
          <a:sy n="121" d="100"/>
        </p:scale>
        <p:origin x="3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C21D-CC08-FA46-9880-D640E4EEEA27}" type="datetimeFigureOut">
              <a:rPr lang="en-US" smtClean="0"/>
              <a:t>3/8/23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29194-961F-574B-A3CF-D9E4ACE9FB3C}" type="slidenum">
              <a:rPr lang="en-US" smtClean="0"/>
              <a:t>‹#›</a:t>
            </a:fld>
            <a:endParaRPr lang="en-US" dirty="0"/>
          </a:p>
        </p:txBody>
      </p:sp>
    </p:spTree>
    <p:extLst>
      <p:ext uri="{BB962C8B-B14F-4D97-AF65-F5344CB8AC3E}">
        <p14:creationId xmlns:p14="http://schemas.microsoft.com/office/powerpoint/2010/main" val="3727726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29194-961F-574B-A3CF-D9E4ACE9FB3C}" type="slidenum">
              <a:rPr lang="en-US" smtClean="0"/>
              <a:t>7</a:t>
            </a:fld>
            <a:endParaRPr lang="en-US" dirty="0"/>
          </a:p>
        </p:txBody>
      </p:sp>
    </p:spTree>
    <p:extLst>
      <p:ext uri="{BB962C8B-B14F-4D97-AF65-F5344CB8AC3E}">
        <p14:creationId xmlns:p14="http://schemas.microsoft.com/office/powerpoint/2010/main" val="171476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29194-961F-574B-A3CF-D9E4ACE9FB3C}" type="slidenum">
              <a:rPr lang="en-US" smtClean="0"/>
              <a:t>8</a:t>
            </a:fld>
            <a:endParaRPr lang="en-US" dirty="0"/>
          </a:p>
        </p:txBody>
      </p:sp>
    </p:spTree>
    <p:extLst>
      <p:ext uri="{BB962C8B-B14F-4D97-AF65-F5344CB8AC3E}">
        <p14:creationId xmlns:p14="http://schemas.microsoft.com/office/powerpoint/2010/main" val="34676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29194-961F-574B-A3CF-D9E4ACE9FB3C}" type="slidenum">
              <a:rPr lang="en-US" smtClean="0"/>
              <a:t>9</a:t>
            </a:fld>
            <a:endParaRPr lang="en-US" dirty="0"/>
          </a:p>
        </p:txBody>
      </p:sp>
    </p:spTree>
    <p:extLst>
      <p:ext uri="{BB962C8B-B14F-4D97-AF65-F5344CB8AC3E}">
        <p14:creationId xmlns:p14="http://schemas.microsoft.com/office/powerpoint/2010/main" val="175960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29194-961F-574B-A3CF-D9E4ACE9FB3C}" type="slidenum">
              <a:rPr lang="en-US" smtClean="0"/>
              <a:t>10</a:t>
            </a:fld>
            <a:endParaRPr lang="en-US" dirty="0"/>
          </a:p>
        </p:txBody>
      </p:sp>
    </p:spTree>
    <p:extLst>
      <p:ext uri="{BB962C8B-B14F-4D97-AF65-F5344CB8AC3E}">
        <p14:creationId xmlns:p14="http://schemas.microsoft.com/office/powerpoint/2010/main" val="422850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29194-961F-574B-A3CF-D9E4ACE9FB3C}" type="slidenum">
              <a:rPr lang="en-US" smtClean="0"/>
              <a:t>11</a:t>
            </a:fld>
            <a:endParaRPr lang="en-US" dirty="0"/>
          </a:p>
        </p:txBody>
      </p:sp>
    </p:spTree>
    <p:extLst>
      <p:ext uri="{BB962C8B-B14F-4D97-AF65-F5344CB8AC3E}">
        <p14:creationId xmlns:p14="http://schemas.microsoft.com/office/powerpoint/2010/main" val="86095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AFBD-4B68-727B-2960-7256B6F549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6D4D2-72C4-BEEE-7138-5FF87DA01C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A2269B-339B-0BCE-C72A-49CBC8A6CB31}"/>
              </a:ext>
            </a:extLst>
          </p:cNvPr>
          <p:cNvSpPr>
            <a:spLocks noGrp="1"/>
          </p:cNvSpPr>
          <p:nvPr>
            <p:ph type="dt" sz="half" idx="10"/>
          </p:nvPr>
        </p:nvSpPr>
        <p:spPr/>
        <p:txBody>
          <a:bodyPr/>
          <a:lstStyle/>
          <a:p>
            <a:fld id="{130C6214-794E-5544-81FB-17356C47BB3C}" type="datetimeFigureOut">
              <a:rPr lang="en-US" smtClean="0"/>
              <a:t>3/8/23</a:t>
            </a:fld>
            <a:endParaRPr lang="en-US" dirty="0"/>
          </a:p>
        </p:txBody>
      </p:sp>
      <p:sp>
        <p:nvSpPr>
          <p:cNvPr id="5" name="Footer Placeholder 4">
            <a:extLst>
              <a:ext uri="{FF2B5EF4-FFF2-40B4-BE49-F238E27FC236}">
                <a16:creationId xmlns:a16="http://schemas.microsoft.com/office/drawing/2014/main" id="{F5F42B83-FFB1-8D50-5919-F935D8FE17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B38D71-F60A-A8ED-8DA4-6013BF40D278}"/>
              </a:ext>
            </a:extLst>
          </p:cNvPr>
          <p:cNvSpPr>
            <a:spLocks noGrp="1"/>
          </p:cNvSpPr>
          <p:nvPr>
            <p:ph type="sldNum" sz="quarter" idx="12"/>
          </p:nvPr>
        </p:nvSpPr>
        <p:spPr/>
        <p:txBody>
          <a:bodyPr/>
          <a:lstStyle/>
          <a:p>
            <a:fld id="{BD49FA6C-6917-4845-80B6-1A7D6ECB043E}" type="slidenum">
              <a:rPr lang="en-US" smtClean="0"/>
              <a:t>‹#›</a:t>
            </a:fld>
            <a:endParaRPr lang="en-US" dirty="0"/>
          </a:p>
        </p:txBody>
      </p:sp>
    </p:spTree>
    <p:extLst>
      <p:ext uri="{BB962C8B-B14F-4D97-AF65-F5344CB8AC3E}">
        <p14:creationId xmlns:p14="http://schemas.microsoft.com/office/powerpoint/2010/main" val="247392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D73B6-0B53-0B3F-7F7C-0EFF2BF9CC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93D2DC-2DE8-FBB9-790B-759253F459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7EC93-CB5D-4B19-16B2-D493A5579E2A}"/>
              </a:ext>
            </a:extLst>
          </p:cNvPr>
          <p:cNvSpPr>
            <a:spLocks noGrp="1"/>
          </p:cNvSpPr>
          <p:nvPr>
            <p:ph type="dt" sz="half" idx="10"/>
          </p:nvPr>
        </p:nvSpPr>
        <p:spPr/>
        <p:txBody>
          <a:bodyPr/>
          <a:lstStyle/>
          <a:p>
            <a:fld id="{130C6214-794E-5544-81FB-17356C47BB3C}" type="datetimeFigureOut">
              <a:rPr lang="en-US" smtClean="0"/>
              <a:t>3/8/23</a:t>
            </a:fld>
            <a:endParaRPr lang="en-US" dirty="0"/>
          </a:p>
        </p:txBody>
      </p:sp>
      <p:sp>
        <p:nvSpPr>
          <p:cNvPr id="5" name="Footer Placeholder 4">
            <a:extLst>
              <a:ext uri="{FF2B5EF4-FFF2-40B4-BE49-F238E27FC236}">
                <a16:creationId xmlns:a16="http://schemas.microsoft.com/office/drawing/2014/main" id="{45ED7C7D-EA51-B601-5075-D0F9D9DC85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69EBED-2E12-03F7-AD94-A4B170FE4125}"/>
              </a:ext>
            </a:extLst>
          </p:cNvPr>
          <p:cNvSpPr>
            <a:spLocks noGrp="1"/>
          </p:cNvSpPr>
          <p:nvPr>
            <p:ph type="sldNum" sz="quarter" idx="12"/>
          </p:nvPr>
        </p:nvSpPr>
        <p:spPr/>
        <p:txBody>
          <a:bodyPr/>
          <a:lstStyle/>
          <a:p>
            <a:fld id="{BD49FA6C-6917-4845-80B6-1A7D6ECB043E}" type="slidenum">
              <a:rPr lang="en-US" smtClean="0"/>
              <a:t>‹#›</a:t>
            </a:fld>
            <a:endParaRPr lang="en-US" dirty="0"/>
          </a:p>
        </p:txBody>
      </p:sp>
    </p:spTree>
    <p:extLst>
      <p:ext uri="{BB962C8B-B14F-4D97-AF65-F5344CB8AC3E}">
        <p14:creationId xmlns:p14="http://schemas.microsoft.com/office/powerpoint/2010/main" val="399708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77B08A-9531-DA1C-9D1D-14C99F5408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1FB5A9-E7A7-EADA-412F-813C9881D0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7657F-51BA-88D7-2792-210DDD67745B}"/>
              </a:ext>
            </a:extLst>
          </p:cNvPr>
          <p:cNvSpPr>
            <a:spLocks noGrp="1"/>
          </p:cNvSpPr>
          <p:nvPr>
            <p:ph type="dt" sz="half" idx="10"/>
          </p:nvPr>
        </p:nvSpPr>
        <p:spPr/>
        <p:txBody>
          <a:bodyPr/>
          <a:lstStyle/>
          <a:p>
            <a:fld id="{130C6214-794E-5544-81FB-17356C47BB3C}" type="datetimeFigureOut">
              <a:rPr lang="en-US" smtClean="0"/>
              <a:t>3/8/23</a:t>
            </a:fld>
            <a:endParaRPr lang="en-US" dirty="0"/>
          </a:p>
        </p:txBody>
      </p:sp>
      <p:sp>
        <p:nvSpPr>
          <p:cNvPr id="5" name="Footer Placeholder 4">
            <a:extLst>
              <a:ext uri="{FF2B5EF4-FFF2-40B4-BE49-F238E27FC236}">
                <a16:creationId xmlns:a16="http://schemas.microsoft.com/office/drawing/2014/main" id="{6069548F-2657-3F68-0955-7E4DCFC064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07C360-1C4C-1B9F-115A-61B7FE2C114D}"/>
              </a:ext>
            </a:extLst>
          </p:cNvPr>
          <p:cNvSpPr>
            <a:spLocks noGrp="1"/>
          </p:cNvSpPr>
          <p:nvPr>
            <p:ph type="sldNum" sz="quarter" idx="12"/>
          </p:nvPr>
        </p:nvSpPr>
        <p:spPr/>
        <p:txBody>
          <a:bodyPr/>
          <a:lstStyle/>
          <a:p>
            <a:fld id="{BD49FA6C-6917-4845-80B6-1A7D6ECB043E}" type="slidenum">
              <a:rPr lang="en-US" smtClean="0"/>
              <a:t>‹#›</a:t>
            </a:fld>
            <a:endParaRPr lang="en-US" dirty="0"/>
          </a:p>
        </p:txBody>
      </p:sp>
    </p:spTree>
    <p:extLst>
      <p:ext uri="{BB962C8B-B14F-4D97-AF65-F5344CB8AC3E}">
        <p14:creationId xmlns:p14="http://schemas.microsoft.com/office/powerpoint/2010/main" val="15051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F196-9931-C0ED-130C-858AA1468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979D49-CE4B-3436-9C4F-62528B18CC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47B38-7B62-ABE5-CF36-53B15FFD8159}"/>
              </a:ext>
            </a:extLst>
          </p:cNvPr>
          <p:cNvSpPr>
            <a:spLocks noGrp="1"/>
          </p:cNvSpPr>
          <p:nvPr>
            <p:ph type="dt" sz="half" idx="10"/>
          </p:nvPr>
        </p:nvSpPr>
        <p:spPr/>
        <p:txBody>
          <a:bodyPr/>
          <a:lstStyle/>
          <a:p>
            <a:fld id="{130C6214-794E-5544-81FB-17356C47BB3C}" type="datetimeFigureOut">
              <a:rPr lang="en-US" smtClean="0"/>
              <a:t>3/8/23</a:t>
            </a:fld>
            <a:endParaRPr lang="en-US" dirty="0"/>
          </a:p>
        </p:txBody>
      </p:sp>
      <p:sp>
        <p:nvSpPr>
          <p:cNvPr id="5" name="Footer Placeholder 4">
            <a:extLst>
              <a:ext uri="{FF2B5EF4-FFF2-40B4-BE49-F238E27FC236}">
                <a16:creationId xmlns:a16="http://schemas.microsoft.com/office/drawing/2014/main" id="{D93ACD0A-620D-EC10-B1C8-29D713B179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E919D-0216-6AFE-6E69-4EB37FF52A3E}"/>
              </a:ext>
            </a:extLst>
          </p:cNvPr>
          <p:cNvSpPr>
            <a:spLocks noGrp="1"/>
          </p:cNvSpPr>
          <p:nvPr>
            <p:ph type="sldNum" sz="quarter" idx="12"/>
          </p:nvPr>
        </p:nvSpPr>
        <p:spPr/>
        <p:txBody>
          <a:bodyPr/>
          <a:lstStyle/>
          <a:p>
            <a:fld id="{BD49FA6C-6917-4845-80B6-1A7D6ECB043E}" type="slidenum">
              <a:rPr lang="en-US" smtClean="0"/>
              <a:t>‹#›</a:t>
            </a:fld>
            <a:endParaRPr lang="en-US" dirty="0"/>
          </a:p>
        </p:txBody>
      </p:sp>
    </p:spTree>
    <p:extLst>
      <p:ext uri="{BB962C8B-B14F-4D97-AF65-F5344CB8AC3E}">
        <p14:creationId xmlns:p14="http://schemas.microsoft.com/office/powerpoint/2010/main" val="261526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E1D3F-5F44-AB98-23E0-CFF3146CFD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153E90-D2F2-41C7-25D0-AAA409580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ACB34-AD1D-82A8-4F38-F0625D508004}"/>
              </a:ext>
            </a:extLst>
          </p:cNvPr>
          <p:cNvSpPr>
            <a:spLocks noGrp="1"/>
          </p:cNvSpPr>
          <p:nvPr>
            <p:ph type="dt" sz="half" idx="10"/>
          </p:nvPr>
        </p:nvSpPr>
        <p:spPr/>
        <p:txBody>
          <a:bodyPr/>
          <a:lstStyle/>
          <a:p>
            <a:fld id="{130C6214-794E-5544-81FB-17356C47BB3C}" type="datetimeFigureOut">
              <a:rPr lang="en-US" smtClean="0"/>
              <a:t>3/8/23</a:t>
            </a:fld>
            <a:endParaRPr lang="en-US" dirty="0"/>
          </a:p>
        </p:txBody>
      </p:sp>
      <p:sp>
        <p:nvSpPr>
          <p:cNvPr id="5" name="Footer Placeholder 4">
            <a:extLst>
              <a:ext uri="{FF2B5EF4-FFF2-40B4-BE49-F238E27FC236}">
                <a16:creationId xmlns:a16="http://schemas.microsoft.com/office/drawing/2014/main" id="{851662FA-E065-6026-FE86-C64F7D8840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9E08F2-B393-A898-BFB9-99086DBCF60C}"/>
              </a:ext>
            </a:extLst>
          </p:cNvPr>
          <p:cNvSpPr>
            <a:spLocks noGrp="1"/>
          </p:cNvSpPr>
          <p:nvPr>
            <p:ph type="sldNum" sz="quarter" idx="12"/>
          </p:nvPr>
        </p:nvSpPr>
        <p:spPr/>
        <p:txBody>
          <a:bodyPr/>
          <a:lstStyle/>
          <a:p>
            <a:fld id="{BD49FA6C-6917-4845-80B6-1A7D6ECB043E}" type="slidenum">
              <a:rPr lang="en-US" smtClean="0"/>
              <a:t>‹#›</a:t>
            </a:fld>
            <a:endParaRPr lang="en-US" dirty="0"/>
          </a:p>
        </p:txBody>
      </p:sp>
    </p:spTree>
    <p:extLst>
      <p:ext uri="{BB962C8B-B14F-4D97-AF65-F5344CB8AC3E}">
        <p14:creationId xmlns:p14="http://schemas.microsoft.com/office/powerpoint/2010/main" val="99537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7630-F31B-678E-1150-123D03AE9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D1484-B6E4-21C7-F4DA-C7B1B1B45C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F84147-06C1-0F64-6480-14D8A2862F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E554CE-D8D8-AD87-8A76-D4F0B3D3780A}"/>
              </a:ext>
            </a:extLst>
          </p:cNvPr>
          <p:cNvSpPr>
            <a:spLocks noGrp="1"/>
          </p:cNvSpPr>
          <p:nvPr>
            <p:ph type="dt" sz="half" idx="10"/>
          </p:nvPr>
        </p:nvSpPr>
        <p:spPr/>
        <p:txBody>
          <a:bodyPr/>
          <a:lstStyle/>
          <a:p>
            <a:fld id="{130C6214-794E-5544-81FB-17356C47BB3C}" type="datetimeFigureOut">
              <a:rPr lang="en-US" smtClean="0"/>
              <a:t>3/8/23</a:t>
            </a:fld>
            <a:endParaRPr lang="en-US" dirty="0"/>
          </a:p>
        </p:txBody>
      </p:sp>
      <p:sp>
        <p:nvSpPr>
          <p:cNvPr id="6" name="Footer Placeholder 5">
            <a:extLst>
              <a:ext uri="{FF2B5EF4-FFF2-40B4-BE49-F238E27FC236}">
                <a16:creationId xmlns:a16="http://schemas.microsoft.com/office/drawing/2014/main" id="{4FA3DC76-EFD4-E783-D128-DB563C9F1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837E99-6CEA-C2B0-740B-5990101D7BB0}"/>
              </a:ext>
            </a:extLst>
          </p:cNvPr>
          <p:cNvSpPr>
            <a:spLocks noGrp="1"/>
          </p:cNvSpPr>
          <p:nvPr>
            <p:ph type="sldNum" sz="quarter" idx="12"/>
          </p:nvPr>
        </p:nvSpPr>
        <p:spPr/>
        <p:txBody>
          <a:bodyPr/>
          <a:lstStyle/>
          <a:p>
            <a:fld id="{BD49FA6C-6917-4845-80B6-1A7D6ECB043E}" type="slidenum">
              <a:rPr lang="en-US" smtClean="0"/>
              <a:t>‹#›</a:t>
            </a:fld>
            <a:endParaRPr lang="en-US" dirty="0"/>
          </a:p>
        </p:txBody>
      </p:sp>
    </p:spTree>
    <p:extLst>
      <p:ext uri="{BB962C8B-B14F-4D97-AF65-F5344CB8AC3E}">
        <p14:creationId xmlns:p14="http://schemas.microsoft.com/office/powerpoint/2010/main" val="216079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C524-E249-5DD9-8C9F-7691CAE6B6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F2EEC2-EB9F-5C9F-AF25-8075B6093C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0EBAD8-7F35-6C1E-9908-84082EDE38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E99EEF-3510-366A-B2D5-F6A4979A38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13CDB1-8FEC-4F41-743B-5DD695349C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5B552-1CE7-29DC-0F45-F1AB202FCD43}"/>
              </a:ext>
            </a:extLst>
          </p:cNvPr>
          <p:cNvSpPr>
            <a:spLocks noGrp="1"/>
          </p:cNvSpPr>
          <p:nvPr>
            <p:ph type="dt" sz="half" idx="10"/>
          </p:nvPr>
        </p:nvSpPr>
        <p:spPr/>
        <p:txBody>
          <a:bodyPr/>
          <a:lstStyle/>
          <a:p>
            <a:fld id="{130C6214-794E-5544-81FB-17356C47BB3C}" type="datetimeFigureOut">
              <a:rPr lang="en-US" smtClean="0"/>
              <a:t>3/8/23</a:t>
            </a:fld>
            <a:endParaRPr lang="en-US" dirty="0"/>
          </a:p>
        </p:txBody>
      </p:sp>
      <p:sp>
        <p:nvSpPr>
          <p:cNvPr id="8" name="Footer Placeholder 7">
            <a:extLst>
              <a:ext uri="{FF2B5EF4-FFF2-40B4-BE49-F238E27FC236}">
                <a16:creationId xmlns:a16="http://schemas.microsoft.com/office/drawing/2014/main" id="{B788D6AF-F025-BAD3-F9C7-CA3AE25C04E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2A9F3A5-B88E-67DE-F526-01D5E063BD95}"/>
              </a:ext>
            </a:extLst>
          </p:cNvPr>
          <p:cNvSpPr>
            <a:spLocks noGrp="1"/>
          </p:cNvSpPr>
          <p:nvPr>
            <p:ph type="sldNum" sz="quarter" idx="12"/>
          </p:nvPr>
        </p:nvSpPr>
        <p:spPr/>
        <p:txBody>
          <a:bodyPr/>
          <a:lstStyle/>
          <a:p>
            <a:fld id="{BD49FA6C-6917-4845-80B6-1A7D6ECB043E}" type="slidenum">
              <a:rPr lang="en-US" smtClean="0"/>
              <a:t>‹#›</a:t>
            </a:fld>
            <a:endParaRPr lang="en-US" dirty="0"/>
          </a:p>
        </p:txBody>
      </p:sp>
    </p:spTree>
    <p:extLst>
      <p:ext uri="{BB962C8B-B14F-4D97-AF65-F5344CB8AC3E}">
        <p14:creationId xmlns:p14="http://schemas.microsoft.com/office/powerpoint/2010/main" val="76902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2287-9429-B79C-D6C9-A64A4CA40C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920104-D802-E483-B2B2-FD446FDF130A}"/>
              </a:ext>
            </a:extLst>
          </p:cNvPr>
          <p:cNvSpPr>
            <a:spLocks noGrp="1"/>
          </p:cNvSpPr>
          <p:nvPr>
            <p:ph type="dt" sz="half" idx="10"/>
          </p:nvPr>
        </p:nvSpPr>
        <p:spPr/>
        <p:txBody>
          <a:bodyPr/>
          <a:lstStyle/>
          <a:p>
            <a:fld id="{130C6214-794E-5544-81FB-17356C47BB3C}" type="datetimeFigureOut">
              <a:rPr lang="en-US" smtClean="0"/>
              <a:t>3/8/23</a:t>
            </a:fld>
            <a:endParaRPr lang="en-US" dirty="0"/>
          </a:p>
        </p:txBody>
      </p:sp>
      <p:sp>
        <p:nvSpPr>
          <p:cNvPr id="4" name="Footer Placeholder 3">
            <a:extLst>
              <a:ext uri="{FF2B5EF4-FFF2-40B4-BE49-F238E27FC236}">
                <a16:creationId xmlns:a16="http://schemas.microsoft.com/office/drawing/2014/main" id="{459026C9-C7D1-1C3D-24BE-F7C9730879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7789A46-6A40-C591-0BD1-3C6D82084A75}"/>
              </a:ext>
            </a:extLst>
          </p:cNvPr>
          <p:cNvSpPr>
            <a:spLocks noGrp="1"/>
          </p:cNvSpPr>
          <p:nvPr>
            <p:ph type="sldNum" sz="quarter" idx="12"/>
          </p:nvPr>
        </p:nvSpPr>
        <p:spPr/>
        <p:txBody>
          <a:bodyPr/>
          <a:lstStyle/>
          <a:p>
            <a:fld id="{BD49FA6C-6917-4845-80B6-1A7D6ECB043E}" type="slidenum">
              <a:rPr lang="en-US" smtClean="0"/>
              <a:t>‹#›</a:t>
            </a:fld>
            <a:endParaRPr lang="en-US" dirty="0"/>
          </a:p>
        </p:txBody>
      </p:sp>
    </p:spTree>
    <p:extLst>
      <p:ext uri="{BB962C8B-B14F-4D97-AF65-F5344CB8AC3E}">
        <p14:creationId xmlns:p14="http://schemas.microsoft.com/office/powerpoint/2010/main" val="105240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A19614-BDC3-66BA-408F-FA0EA145389F}"/>
              </a:ext>
            </a:extLst>
          </p:cNvPr>
          <p:cNvSpPr>
            <a:spLocks noGrp="1"/>
          </p:cNvSpPr>
          <p:nvPr>
            <p:ph type="dt" sz="half" idx="10"/>
          </p:nvPr>
        </p:nvSpPr>
        <p:spPr/>
        <p:txBody>
          <a:bodyPr/>
          <a:lstStyle/>
          <a:p>
            <a:fld id="{130C6214-794E-5544-81FB-17356C47BB3C}" type="datetimeFigureOut">
              <a:rPr lang="en-US" smtClean="0"/>
              <a:t>3/8/23</a:t>
            </a:fld>
            <a:endParaRPr lang="en-US" dirty="0"/>
          </a:p>
        </p:txBody>
      </p:sp>
      <p:sp>
        <p:nvSpPr>
          <p:cNvPr id="3" name="Footer Placeholder 2">
            <a:extLst>
              <a:ext uri="{FF2B5EF4-FFF2-40B4-BE49-F238E27FC236}">
                <a16:creationId xmlns:a16="http://schemas.microsoft.com/office/drawing/2014/main" id="{E0BA470A-E687-B4BD-7E7B-FD0CE531E82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969DB23-7FC8-ABD7-9479-88EEEF5F4509}"/>
              </a:ext>
            </a:extLst>
          </p:cNvPr>
          <p:cNvSpPr>
            <a:spLocks noGrp="1"/>
          </p:cNvSpPr>
          <p:nvPr>
            <p:ph type="sldNum" sz="quarter" idx="12"/>
          </p:nvPr>
        </p:nvSpPr>
        <p:spPr/>
        <p:txBody>
          <a:bodyPr/>
          <a:lstStyle/>
          <a:p>
            <a:fld id="{BD49FA6C-6917-4845-80B6-1A7D6ECB043E}" type="slidenum">
              <a:rPr lang="en-US" smtClean="0"/>
              <a:t>‹#›</a:t>
            </a:fld>
            <a:endParaRPr lang="en-US" dirty="0"/>
          </a:p>
        </p:txBody>
      </p:sp>
    </p:spTree>
    <p:extLst>
      <p:ext uri="{BB962C8B-B14F-4D97-AF65-F5344CB8AC3E}">
        <p14:creationId xmlns:p14="http://schemas.microsoft.com/office/powerpoint/2010/main" val="3670340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1662-6A76-3AAE-E34B-5605347B3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AAAD5-8FF0-6389-27A6-6441BC42F4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240F4A-E2B9-98BF-A442-799BFFB86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BBAD6-EAF6-7AC9-6915-D01EB24704A9}"/>
              </a:ext>
            </a:extLst>
          </p:cNvPr>
          <p:cNvSpPr>
            <a:spLocks noGrp="1"/>
          </p:cNvSpPr>
          <p:nvPr>
            <p:ph type="dt" sz="half" idx="10"/>
          </p:nvPr>
        </p:nvSpPr>
        <p:spPr/>
        <p:txBody>
          <a:bodyPr/>
          <a:lstStyle/>
          <a:p>
            <a:fld id="{130C6214-794E-5544-81FB-17356C47BB3C}" type="datetimeFigureOut">
              <a:rPr lang="en-US" smtClean="0"/>
              <a:t>3/8/23</a:t>
            </a:fld>
            <a:endParaRPr lang="en-US" dirty="0"/>
          </a:p>
        </p:txBody>
      </p:sp>
      <p:sp>
        <p:nvSpPr>
          <p:cNvPr id="6" name="Footer Placeholder 5">
            <a:extLst>
              <a:ext uri="{FF2B5EF4-FFF2-40B4-BE49-F238E27FC236}">
                <a16:creationId xmlns:a16="http://schemas.microsoft.com/office/drawing/2014/main" id="{6F251371-D9AA-C91F-1E8D-CEBCB17C0C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0C9B85-8E2E-A2C2-8032-8AD94031DA4D}"/>
              </a:ext>
            </a:extLst>
          </p:cNvPr>
          <p:cNvSpPr>
            <a:spLocks noGrp="1"/>
          </p:cNvSpPr>
          <p:nvPr>
            <p:ph type="sldNum" sz="quarter" idx="12"/>
          </p:nvPr>
        </p:nvSpPr>
        <p:spPr/>
        <p:txBody>
          <a:bodyPr/>
          <a:lstStyle/>
          <a:p>
            <a:fld id="{BD49FA6C-6917-4845-80B6-1A7D6ECB043E}" type="slidenum">
              <a:rPr lang="en-US" smtClean="0"/>
              <a:t>‹#›</a:t>
            </a:fld>
            <a:endParaRPr lang="en-US" dirty="0"/>
          </a:p>
        </p:txBody>
      </p:sp>
    </p:spTree>
    <p:extLst>
      <p:ext uri="{BB962C8B-B14F-4D97-AF65-F5344CB8AC3E}">
        <p14:creationId xmlns:p14="http://schemas.microsoft.com/office/powerpoint/2010/main" val="3081125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4672-2F4E-659F-A113-D7BF989692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317F52-F587-DC38-B018-B6EB79C8F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897CDCF-6B71-8DE2-8156-6E4222833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7AA84-ABC9-F104-531F-F415CA23C44D}"/>
              </a:ext>
            </a:extLst>
          </p:cNvPr>
          <p:cNvSpPr>
            <a:spLocks noGrp="1"/>
          </p:cNvSpPr>
          <p:nvPr>
            <p:ph type="dt" sz="half" idx="10"/>
          </p:nvPr>
        </p:nvSpPr>
        <p:spPr/>
        <p:txBody>
          <a:bodyPr/>
          <a:lstStyle/>
          <a:p>
            <a:fld id="{130C6214-794E-5544-81FB-17356C47BB3C}" type="datetimeFigureOut">
              <a:rPr lang="en-US" smtClean="0"/>
              <a:t>3/8/23</a:t>
            </a:fld>
            <a:endParaRPr lang="en-US" dirty="0"/>
          </a:p>
        </p:txBody>
      </p:sp>
      <p:sp>
        <p:nvSpPr>
          <p:cNvPr id="6" name="Footer Placeholder 5">
            <a:extLst>
              <a:ext uri="{FF2B5EF4-FFF2-40B4-BE49-F238E27FC236}">
                <a16:creationId xmlns:a16="http://schemas.microsoft.com/office/drawing/2014/main" id="{E7474367-3D40-86C9-80C5-E7C63E02BD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2C28BE-C1D6-089A-5F78-FF8B7514B5EC}"/>
              </a:ext>
            </a:extLst>
          </p:cNvPr>
          <p:cNvSpPr>
            <a:spLocks noGrp="1"/>
          </p:cNvSpPr>
          <p:nvPr>
            <p:ph type="sldNum" sz="quarter" idx="12"/>
          </p:nvPr>
        </p:nvSpPr>
        <p:spPr/>
        <p:txBody>
          <a:bodyPr/>
          <a:lstStyle/>
          <a:p>
            <a:fld id="{BD49FA6C-6917-4845-80B6-1A7D6ECB043E}" type="slidenum">
              <a:rPr lang="en-US" smtClean="0"/>
              <a:t>‹#›</a:t>
            </a:fld>
            <a:endParaRPr lang="en-US" dirty="0"/>
          </a:p>
        </p:txBody>
      </p:sp>
    </p:spTree>
    <p:extLst>
      <p:ext uri="{BB962C8B-B14F-4D97-AF65-F5344CB8AC3E}">
        <p14:creationId xmlns:p14="http://schemas.microsoft.com/office/powerpoint/2010/main" val="309704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731394-E44C-B2E8-2282-48044F85B8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EAC91B-1787-8967-FBA4-40A2924AA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A1611-CD03-611C-87BE-A4BE9229DA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C6214-794E-5544-81FB-17356C47BB3C}" type="datetimeFigureOut">
              <a:rPr lang="en-US" smtClean="0"/>
              <a:t>3/8/23</a:t>
            </a:fld>
            <a:endParaRPr lang="en-US" dirty="0"/>
          </a:p>
        </p:txBody>
      </p:sp>
      <p:sp>
        <p:nvSpPr>
          <p:cNvPr id="5" name="Footer Placeholder 4">
            <a:extLst>
              <a:ext uri="{FF2B5EF4-FFF2-40B4-BE49-F238E27FC236}">
                <a16:creationId xmlns:a16="http://schemas.microsoft.com/office/drawing/2014/main" id="{C0EAE868-EDCA-837A-F87D-7453D00F72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6C9C5F-BC2F-8B70-0011-60C564836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9FA6C-6917-4845-80B6-1A7D6ECB043E}" type="slidenum">
              <a:rPr lang="en-US" smtClean="0"/>
              <a:t>‹#›</a:t>
            </a:fld>
            <a:endParaRPr lang="en-US" dirty="0"/>
          </a:p>
        </p:txBody>
      </p:sp>
    </p:spTree>
    <p:extLst>
      <p:ext uri="{BB962C8B-B14F-4D97-AF65-F5344CB8AC3E}">
        <p14:creationId xmlns:p14="http://schemas.microsoft.com/office/powerpoint/2010/main" val="4137295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271FB6-7960-412D-1180-30E90D718974}"/>
              </a:ext>
            </a:extLst>
          </p:cNvPr>
          <p:cNvSpPr/>
          <p:nvPr/>
        </p:nvSpPr>
        <p:spPr>
          <a:xfrm>
            <a:off x="0" y="0"/>
            <a:ext cx="12192000" cy="6857999"/>
          </a:xfrm>
          <a:prstGeom prst="rect">
            <a:avLst/>
          </a:prstGeom>
          <a:solidFill>
            <a:srgbClr val="E0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0F7FA"/>
              </a:solidFill>
            </a:endParaRPr>
          </a:p>
        </p:txBody>
      </p:sp>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6405" y="536991"/>
            <a:ext cx="1793194" cy="464902"/>
          </a:xfrm>
          <a:prstGeom prst="rect">
            <a:avLst/>
          </a:prstGeom>
        </p:spPr>
      </p:pic>
      <p:sp>
        <p:nvSpPr>
          <p:cNvPr id="4" name="TextBox 3">
            <a:extLst>
              <a:ext uri="{FF2B5EF4-FFF2-40B4-BE49-F238E27FC236}">
                <a16:creationId xmlns:a16="http://schemas.microsoft.com/office/drawing/2014/main" id="{0CC03D42-9547-021B-E37B-AD667F4BFA33}"/>
              </a:ext>
            </a:extLst>
          </p:cNvPr>
          <p:cNvSpPr txBox="1"/>
          <p:nvPr/>
        </p:nvSpPr>
        <p:spPr>
          <a:xfrm>
            <a:off x="586405" y="2705724"/>
            <a:ext cx="7593091" cy="1446550"/>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Introduction and</a:t>
            </a:r>
          </a:p>
          <a:p>
            <a:r>
              <a:rPr lang="en-US" sz="4400" b="1" dirty="0">
                <a:solidFill>
                  <a:srgbClr val="3D4354"/>
                </a:solidFill>
                <a:latin typeface="Lato Heavy" panose="020F0502020204030203" pitchFamily="34" charset="77"/>
              </a:rPr>
              <a:t>Training Guide</a:t>
            </a:r>
          </a:p>
        </p:txBody>
      </p:sp>
      <p:pic>
        <p:nvPicPr>
          <p:cNvPr id="1026" name="Picture 2">
            <a:extLst>
              <a:ext uri="{FF2B5EF4-FFF2-40B4-BE49-F238E27FC236}">
                <a16:creationId xmlns:a16="http://schemas.microsoft.com/office/drawing/2014/main" id="{8BE4ADA4-790F-B99B-04F1-F0D0C4643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793" y="1289992"/>
            <a:ext cx="6683479" cy="499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108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803" y="432963"/>
            <a:ext cx="1669997" cy="432962"/>
          </a:xfrm>
          <a:prstGeom prst="rect">
            <a:avLst/>
          </a:prstGeom>
        </p:spPr>
      </p:pic>
      <p:sp>
        <p:nvSpPr>
          <p:cNvPr id="3" name="TextBox 2">
            <a:extLst>
              <a:ext uri="{FF2B5EF4-FFF2-40B4-BE49-F238E27FC236}">
                <a16:creationId xmlns:a16="http://schemas.microsoft.com/office/drawing/2014/main" id="{3A5FA811-52E4-CB3E-041F-9FFEC97500BF}"/>
              </a:ext>
            </a:extLst>
          </p:cNvPr>
          <p:cNvSpPr txBox="1"/>
          <p:nvPr/>
        </p:nvSpPr>
        <p:spPr>
          <a:xfrm>
            <a:off x="539803" y="1461585"/>
            <a:ext cx="11765408" cy="769441"/>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Create a custom report</a:t>
            </a:r>
          </a:p>
        </p:txBody>
      </p:sp>
      <p:sp>
        <p:nvSpPr>
          <p:cNvPr id="4" name="TextBox 3">
            <a:extLst>
              <a:ext uri="{FF2B5EF4-FFF2-40B4-BE49-F238E27FC236}">
                <a16:creationId xmlns:a16="http://schemas.microsoft.com/office/drawing/2014/main" id="{2AEDA84D-558D-398E-8809-9B4480C0FD93}"/>
              </a:ext>
            </a:extLst>
          </p:cNvPr>
          <p:cNvSpPr txBox="1"/>
          <p:nvPr/>
        </p:nvSpPr>
        <p:spPr>
          <a:xfrm>
            <a:off x="539804" y="2299061"/>
            <a:ext cx="3823190" cy="2564805"/>
          </a:xfrm>
          <a:prstGeom prst="rect">
            <a:avLst/>
          </a:prstGeom>
          <a:noFill/>
        </p:spPr>
        <p:txBody>
          <a:bodyPr wrap="square" rtlCol="0">
            <a:spAutoFit/>
          </a:bodyPr>
          <a:lstStyle/>
          <a:p>
            <a:r>
              <a:rPr lang="en-US" sz="1600" dirty="0">
                <a:solidFill>
                  <a:srgbClr val="3D4354"/>
                </a:solidFill>
                <a:latin typeface="Lato" panose="020F0502020204030203" pitchFamily="34" charset="77"/>
              </a:rPr>
              <a:t>If you want to compare data across schools or districts, you can create a custom report with up to 4 different schools or districts.</a:t>
            </a:r>
          </a:p>
          <a:p>
            <a:pPr>
              <a:spcBef>
                <a:spcPts val="1000"/>
              </a:spcBef>
            </a:pPr>
            <a:r>
              <a:rPr lang="en-US" sz="1600" b="1" i="1" dirty="0">
                <a:solidFill>
                  <a:srgbClr val="A23A5A"/>
                </a:solidFill>
                <a:latin typeface="Lato" panose="020F0502020204030203" pitchFamily="34" charset="77"/>
              </a:rPr>
              <a:t>To add a school or district to your report, start typing in the search bar and click the name you want to add to your report.</a:t>
            </a:r>
          </a:p>
          <a:p>
            <a:pPr>
              <a:spcBef>
                <a:spcPts val="1000"/>
              </a:spcBef>
            </a:pPr>
            <a:r>
              <a:rPr lang="en-US" sz="1600" b="1" i="1" dirty="0">
                <a:solidFill>
                  <a:srgbClr val="A23A5A"/>
                </a:solidFill>
                <a:latin typeface="Lato" panose="020F0502020204030203" pitchFamily="34" charset="77"/>
              </a:rPr>
              <a:t>Changed your mind? Click the X to remove a school or district from your report.</a:t>
            </a:r>
            <a:endParaRPr lang="en-US" sz="1600" dirty="0">
              <a:solidFill>
                <a:srgbClr val="A23A5A"/>
              </a:solidFill>
              <a:latin typeface="Lato" panose="020F0502020204030203" pitchFamily="34" charset="77"/>
            </a:endParaRPr>
          </a:p>
        </p:txBody>
      </p:sp>
      <p:sp>
        <p:nvSpPr>
          <p:cNvPr id="10" name="Rectangle 9">
            <a:extLst>
              <a:ext uri="{FF2B5EF4-FFF2-40B4-BE49-F238E27FC236}">
                <a16:creationId xmlns:a16="http://schemas.microsoft.com/office/drawing/2014/main" id="{209E65C4-EC11-6A5C-4965-D3635F643D4F}"/>
              </a:ext>
            </a:extLst>
          </p:cNvPr>
          <p:cNvSpPr/>
          <p:nvPr/>
        </p:nvSpPr>
        <p:spPr>
          <a:xfrm>
            <a:off x="0" y="6357867"/>
            <a:ext cx="12192000" cy="500132"/>
          </a:xfrm>
          <a:prstGeom prst="rect">
            <a:avLst/>
          </a:prstGeom>
          <a:solidFill>
            <a:srgbClr val="3D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4355"/>
              </a:solidFill>
            </a:endParaRPr>
          </a:p>
        </p:txBody>
      </p:sp>
      <p:sp>
        <p:nvSpPr>
          <p:cNvPr id="11" name="TextBox 10">
            <a:extLst>
              <a:ext uri="{FF2B5EF4-FFF2-40B4-BE49-F238E27FC236}">
                <a16:creationId xmlns:a16="http://schemas.microsoft.com/office/drawing/2014/main" id="{6E28F7BB-D51F-C059-4180-AA922A1DA6D9}"/>
              </a:ext>
            </a:extLst>
          </p:cNvPr>
          <p:cNvSpPr txBox="1"/>
          <p:nvPr/>
        </p:nvSpPr>
        <p:spPr>
          <a:xfrm>
            <a:off x="10437173" y="6424746"/>
            <a:ext cx="1265128" cy="307777"/>
          </a:xfrm>
          <a:prstGeom prst="rect">
            <a:avLst/>
          </a:prstGeom>
          <a:noFill/>
        </p:spPr>
        <p:txBody>
          <a:bodyPr wrap="square" rtlCol="0">
            <a:spAutoFit/>
          </a:bodyPr>
          <a:lstStyle/>
          <a:p>
            <a:pPr algn="r"/>
            <a:fld id="{5EE0B4FC-918E-7345-944A-B3643C9A7E02}" type="slidenum">
              <a:rPr lang="en-US" sz="1400" b="1" smtClean="0">
                <a:solidFill>
                  <a:schemeClr val="bg1"/>
                </a:solidFill>
                <a:latin typeface="Arial" panose="020B0604020202020204" pitchFamily="34" charset="0"/>
                <a:cs typeface="Arial" panose="020B0604020202020204" pitchFamily="34" charset="0"/>
              </a:rPr>
              <a:pPr algn="r"/>
              <a:t>10</a:t>
            </a:fld>
            <a:endParaRPr lang="en-US" sz="1400" b="1" dirty="0">
              <a:solidFill>
                <a:schemeClr val="bg1"/>
              </a:solidFill>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65242006-8CD4-B816-CDC4-2B7F9500FB69}"/>
              </a:ext>
            </a:extLst>
          </p:cNvPr>
          <p:cNvSpPr/>
          <p:nvPr/>
        </p:nvSpPr>
        <p:spPr>
          <a:xfrm>
            <a:off x="9982200" y="432212"/>
            <a:ext cx="1669997" cy="433713"/>
          </a:xfrm>
          <a:prstGeom prst="roundRect">
            <a:avLst>
              <a:gd name="adj" fmla="val 50000"/>
            </a:avLst>
          </a:prstGeom>
          <a:solidFill>
            <a:srgbClr val="E0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2E83788-7907-4D97-3BF7-5AAC9DF85133}"/>
              </a:ext>
            </a:extLst>
          </p:cNvPr>
          <p:cNvSpPr txBox="1"/>
          <p:nvPr/>
        </p:nvSpPr>
        <p:spPr>
          <a:xfrm>
            <a:off x="9927771" y="491269"/>
            <a:ext cx="1724426" cy="307777"/>
          </a:xfrm>
          <a:prstGeom prst="rect">
            <a:avLst/>
          </a:prstGeom>
          <a:noFill/>
        </p:spPr>
        <p:txBody>
          <a:bodyPr wrap="square" rtlCol="0">
            <a:spAutoFit/>
          </a:bodyPr>
          <a:lstStyle/>
          <a:p>
            <a:pPr algn="ctr"/>
            <a:r>
              <a:rPr lang="en-US" sz="1400" b="1" dirty="0">
                <a:solidFill>
                  <a:srgbClr val="0177A1"/>
                </a:solidFill>
                <a:latin typeface="Arial" panose="020B0604020202020204" pitchFamily="34" charset="0"/>
                <a:cs typeface="Arial" panose="020B0604020202020204" pitchFamily="34" charset="0"/>
              </a:rPr>
              <a:t>NAVIGATION</a:t>
            </a:r>
          </a:p>
        </p:txBody>
      </p:sp>
      <p:pic>
        <p:nvPicPr>
          <p:cNvPr id="7" name="Picture 6" descr="Graphical user interface, text, application&#10;&#10;Description automatically generated">
            <a:extLst>
              <a:ext uri="{FF2B5EF4-FFF2-40B4-BE49-F238E27FC236}">
                <a16:creationId xmlns:a16="http://schemas.microsoft.com/office/drawing/2014/main" id="{6170D1AB-9EA0-AEB0-7D25-9252D0EE6F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0020" y="2297905"/>
            <a:ext cx="7092176" cy="3215567"/>
          </a:xfrm>
          <a:prstGeom prst="rect">
            <a:avLst/>
          </a:prstGeom>
          <a:ln>
            <a:solidFill>
              <a:schemeClr val="bg2">
                <a:lumMod val="9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21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803" y="432963"/>
            <a:ext cx="1669997" cy="432962"/>
          </a:xfrm>
          <a:prstGeom prst="rect">
            <a:avLst/>
          </a:prstGeom>
        </p:spPr>
      </p:pic>
      <p:sp>
        <p:nvSpPr>
          <p:cNvPr id="3" name="TextBox 2">
            <a:extLst>
              <a:ext uri="{FF2B5EF4-FFF2-40B4-BE49-F238E27FC236}">
                <a16:creationId xmlns:a16="http://schemas.microsoft.com/office/drawing/2014/main" id="{3A5FA811-52E4-CB3E-041F-9FFEC97500BF}"/>
              </a:ext>
            </a:extLst>
          </p:cNvPr>
          <p:cNvSpPr txBox="1"/>
          <p:nvPr/>
        </p:nvSpPr>
        <p:spPr>
          <a:xfrm>
            <a:off x="539803" y="1461585"/>
            <a:ext cx="11765408" cy="769441"/>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Create a custom report</a:t>
            </a:r>
          </a:p>
        </p:txBody>
      </p:sp>
      <p:sp>
        <p:nvSpPr>
          <p:cNvPr id="4" name="TextBox 3">
            <a:extLst>
              <a:ext uri="{FF2B5EF4-FFF2-40B4-BE49-F238E27FC236}">
                <a16:creationId xmlns:a16="http://schemas.microsoft.com/office/drawing/2014/main" id="{2AEDA84D-558D-398E-8809-9B4480C0FD93}"/>
              </a:ext>
            </a:extLst>
          </p:cNvPr>
          <p:cNvSpPr txBox="1"/>
          <p:nvPr/>
        </p:nvSpPr>
        <p:spPr>
          <a:xfrm>
            <a:off x="539804" y="2299061"/>
            <a:ext cx="3784002" cy="2554545"/>
          </a:xfrm>
          <a:prstGeom prst="rect">
            <a:avLst/>
          </a:prstGeom>
          <a:noFill/>
        </p:spPr>
        <p:txBody>
          <a:bodyPr wrap="square" rtlCol="0">
            <a:spAutoFit/>
          </a:bodyPr>
          <a:lstStyle/>
          <a:p>
            <a:r>
              <a:rPr lang="en-US" sz="1600" dirty="0">
                <a:solidFill>
                  <a:srgbClr val="3D4354"/>
                </a:solidFill>
                <a:latin typeface="Lato" panose="020F0502020204030203" pitchFamily="34" charset="77"/>
              </a:rPr>
              <a:t>You can also add a school or district to your comparison report directly from their page by clicking “Add to Comparison.”</a:t>
            </a:r>
          </a:p>
          <a:p>
            <a:endParaRPr lang="en-US" sz="1600" dirty="0">
              <a:solidFill>
                <a:srgbClr val="3D4354"/>
              </a:solidFill>
              <a:latin typeface="Lato" panose="020F0502020204030203" pitchFamily="34" charset="77"/>
            </a:endParaRPr>
          </a:p>
          <a:p>
            <a:r>
              <a:rPr lang="en-US" sz="1600" b="1" i="1" dirty="0">
                <a:solidFill>
                  <a:srgbClr val="A23A5A"/>
                </a:solidFill>
                <a:latin typeface="Lato" panose="020F0502020204030203" pitchFamily="34" charset="77"/>
              </a:rPr>
              <a:t>Once you add a school or district to your comparison report, you’ll find it waiting for you in the Comparison Report tab.</a:t>
            </a:r>
          </a:p>
          <a:p>
            <a:endParaRPr lang="en-US" sz="1600" dirty="0">
              <a:solidFill>
                <a:srgbClr val="3D4354"/>
              </a:solidFill>
              <a:latin typeface="Lato" panose="020F0502020204030203" pitchFamily="34" charset="77"/>
            </a:endParaRPr>
          </a:p>
          <a:p>
            <a:endParaRPr lang="en-US" sz="1600" dirty="0">
              <a:solidFill>
                <a:srgbClr val="3D4354"/>
              </a:solidFill>
              <a:latin typeface="Lato" panose="020F0502020204030203" pitchFamily="34" charset="77"/>
            </a:endParaRPr>
          </a:p>
        </p:txBody>
      </p:sp>
      <p:sp>
        <p:nvSpPr>
          <p:cNvPr id="10" name="Rectangle 9">
            <a:extLst>
              <a:ext uri="{FF2B5EF4-FFF2-40B4-BE49-F238E27FC236}">
                <a16:creationId xmlns:a16="http://schemas.microsoft.com/office/drawing/2014/main" id="{209E65C4-EC11-6A5C-4965-D3635F643D4F}"/>
              </a:ext>
            </a:extLst>
          </p:cNvPr>
          <p:cNvSpPr/>
          <p:nvPr/>
        </p:nvSpPr>
        <p:spPr>
          <a:xfrm>
            <a:off x="0" y="6357867"/>
            <a:ext cx="12192000" cy="500132"/>
          </a:xfrm>
          <a:prstGeom prst="rect">
            <a:avLst/>
          </a:prstGeom>
          <a:solidFill>
            <a:srgbClr val="3D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4355"/>
              </a:solidFill>
            </a:endParaRPr>
          </a:p>
        </p:txBody>
      </p:sp>
      <p:sp>
        <p:nvSpPr>
          <p:cNvPr id="11" name="TextBox 10">
            <a:extLst>
              <a:ext uri="{FF2B5EF4-FFF2-40B4-BE49-F238E27FC236}">
                <a16:creationId xmlns:a16="http://schemas.microsoft.com/office/drawing/2014/main" id="{6E28F7BB-D51F-C059-4180-AA922A1DA6D9}"/>
              </a:ext>
            </a:extLst>
          </p:cNvPr>
          <p:cNvSpPr txBox="1"/>
          <p:nvPr/>
        </p:nvSpPr>
        <p:spPr>
          <a:xfrm>
            <a:off x="10437173" y="6424746"/>
            <a:ext cx="1265128" cy="307777"/>
          </a:xfrm>
          <a:prstGeom prst="rect">
            <a:avLst/>
          </a:prstGeom>
          <a:noFill/>
        </p:spPr>
        <p:txBody>
          <a:bodyPr wrap="square" rtlCol="0">
            <a:spAutoFit/>
          </a:bodyPr>
          <a:lstStyle/>
          <a:p>
            <a:pPr algn="r"/>
            <a:fld id="{5EE0B4FC-918E-7345-944A-B3643C9A7E02}" type="slidenum">
              <a:rPr lang="en-US" sz="1400" b="1" smtClean="0">
                <a:solidFill>
                  <a:schemeClr val="bg1"/>
                </a:solidFill>
                <a:latin typeface="Arial" panose="020B0604020202020204" pitchFamily="34" charset="0"/>
                <a:cs typeface="Arial" panose="020B0604020202020204" pitchFamily="34" charset="0"/>
              </a:rPr>
              <a:pPr algn="r"/>
              <a:t>11</a:t>
            </a:fld>
            <a:endParaRPr lang="en-US" sz="1400" b="1" dirty="0">
              <a:solidFill>
                <a:schemeClr val="bg1"/>
              </a:solidFill>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65242006-8CD4-B816-CDC4-2B7F9500FB69}"/>
              </a:ext>
            </a:extLst>
          </p:cNvPr>
          <p:cNvSpPr/>
          <p:nvPr/>
        </p:nvSpPr>
        <p:spPr>
          <a:xfrm>
            <a:off x="9982200" y="432212"/>
            <a:ext cx="1669997" cy="433713"/>
          </a:xfrm>
          <a:prstGeom prst="roundRect">
            <a:avLst>
              <a:gd name="adj" fmla="val 50000"/>
            </a:avLst>
          </a:prstGeom>
          <a:solidFill>
            <a:srgbClr val="E0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2E83788-7907-4D97-3BF7-5AAC9DF85133}"/>
              </a:ext>
            </a:extLst>
          </p:cNvPr>
          <p:cNvSpPr txBox="1"/>
          <p:nvPr/>
        </p:nvSpPr>
        <p:spPr>
          <a:xfrm>
            <a:off x="9927771" y="491269"/>
            <a:ext cx="1724426" cy="307777"/>
          </a:xfrm>
          <a:prstGeom prst="rect">
            <a:avLst/>
          </a:prstGeom>
          <a:noFill/>
        </p:spPr>
        <p:txBody>
          <a:bodyPr wrap="square" rtlCol="0">
            <a:spAutoFit/>
          </a:bodyPr>
          <a:lstStyle/>
          <a:p>
            <a:pPr algn="ctr"/>
            <a:r>
              <a:rPr lang="en-US" sz="1400" b="1" dirty="0">
                <a:solidFill>
                  <a:srgbClr val="0177A1"/>
                </a:solidFill>
                <a:latin typeface="Arial" panose="020B0604020202020204" pitchFamily="34" charset="0"/>
                <a:cs typeface="Arial" panose="020B0604020202020204" pitchFamily="34" charset="0"/>
              </a:rPr>
              <a:t>NAVIGATION</a:t>
            </a: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8CEFD431-D842-9542-C7BC-DDE668F3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0876" y="2417602"/>
            <a:ext cx="6781657" cy="2507100"/>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19" name="Freeform 18">
            <a:extLst>
              <a:ext uri="{FF2B5EF4-FFF2-40B4-BE49-F238E27FC236}">
                <a16:creationId xmlns:a16="http://schemas.microsoft.com/office/drawing/2014/main" id="{C1276DD4-1973-1FAA-5FF6-2483F954118F}"/>
              </a:ext>
            </a:extLst>
          </p:cNvPr>
          <p:cNvSpPr/>
          <p:nvPr/>
        </p:nvSpPr>
        <p:spPr>
          <a:xfrm>
            <a:off x="4790875" y="2417602"/>
            <a:ext cx="6781657" cy="2551184"/>
          </a:xfrm>
          <a:custGeom>
            <a:avLst/>
            <a:gdLst>
              <a:gd name="connsiteX0" fmla="*/ 4577440 w 6781657"/>
              <a:gd name="connsiteY0" fmla="*/ 1531546 h 2573979"/>
              <a:gd name="connsiteX1" fmla="*/ 4577440 w 6781657"/>
              <a:gd name="connsiteY1" fmla="*/ 2074886 h 2573979"/>
              <a:gd name="connsiteX2" fmla="*/ 6543771 w 6781657"/>
              <a:gd name="connsiteY2" fmla="*/ 2074886 h 2573979"/>
              <a:gd name="connsiteX3" fmla="*/ 6543771 w 6781657"/>
              <a:gd name="connsiteY3" fmla="*/ 1531546 h 2573979"/>
              <a:gd name="connsiteX4" fmla="*/ 0 w 6781657"/>
              <a:gd name="connsiteY4" fmla="*/ 0 h 2573979"/>
              <a:gd name="connsiteX5" fmla="*/ 6781657 w 6781657"/>
              <a:gd name="connsiteY5" fmla="*/ 0 h 2573979"/>
              <a:gd name="connsiteX6" fmla="*/ 6781657 w 6781657"/>
              <a:gd name="connsiteY6" fmla="*/ 2573979 h 2573979"/>
              <a:gd name="connsiteX7" fmla="*/ 0 w 6781657"/>
              <a:gd name="connsiteY7" fmla="*/ 2573979 h 257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1657" h="2573979">
                <a:moveTo>
                  <a:pt x="4577440" y="1531546"/>
                </a:moveTo>
                <a:lnTo>
                  <a:pt x="4577440" y="2074886"/>
                </a:lnTo>
                <a:lnTo>
                  <a:pt x="6543771" y="2074886"/>
                </a:lnTo>
                <a:lnTo>
                  <a:pt x="6543771" y="1531546"/>
                </a:lnTo>
                <a:close/>
                <a:moveTo>
                  <a:pt x="0" y="0"/>
                </a:moveTo>
                <a:lnTo>
                  <a:pt x="6781657" y="0"/>
                </a:lnTo>
                <a:lnTo>
                  <a:pt x="6781657" y="2573979"/>
                </a:lnTo>
                <a:lnTo>
                  <a:pt x="0" y="2573979"/>
                </a:lnTo>
                <a:close/>
              </a:path>
            </a:pathLst>
          </a:custGeom>
          <a:solidFill>
            <a:schemeClr val="bg2">
              <a:lumMod val="10000"/>
              <a:alpha val="498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1859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803" y="432963"/>
            <a:ext cx="1669997" cy="432962"/>
          </a:xfrm>
          <a:prstGeom prst="rect">
            <a:avLst/>
          </a:prstGeom>
        </p:spPr>
      </p:pic>
      <p:sp>
        <p:nvSpPr>
          <p:cNvPr id="3" name="TextBox 2">
            <a:extLst>
              <a:ext uri="{FF2B5EF4-FFF2-40B4-BE49-F238E27FC236}">
                <a16:creationId xmlns:a16="http://schemas.microsoft.com/office/drawing/2014/main" id="{3A5FA811-52E4-CB3E-041F-9FFEC97500BF}"/>
              </a:ext>
            </a:extLst>
          </p:cNvPr>
          <p:cNvSpPr txBox="1"/>
          <p:nvPr/>
        </p:nvSpPr>
        <p:spPr>
          <a:xfrm>
            <a:off x="539803" y="1461585"/>
            <a:ext cx="11765408" cy="769441"/>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View report cards</a:t>
            </a:r>
          </a:p>
        </p:txBody>
      </p:sp>
      <p:sp>
        <p:nvSpPr>
          <p:cNvPr id="4" name="TextBox 3">
            <a:extLst>
              <a:ext uri="{FF2B5EF4-FFF2-40B4-BE49-F238E27FC236}">
                <a16:creationId xmlns:a16="http://schemas.microsoft.com/office/drawing/2014/main" id="{2AEDA84D-558D-398E-8809-9B4480C0FD93}"/>
              </a:ext>
            </a:extLst>
          </p:cNvPr>
          <p:cNvSpPr txBox="1"/>
          <p:nvPr/>
        </p:nvSpPr>
        <p:spPr>
          <a:xfrm>
            <a:off x="539803" y="2299061"/>
            <a:ext cx="11112394" cy="1077218"/>
          </a:xfrm>
          <a:prstGeom prst="rect">
            <a:avLst/>
          </a:prstGeom>
          <a:noFill/>
        </p:spPr>
        <p:txBody>
          <a:bodyPr wrap="square" rtlCol="0">
            <a:spAutoFit/>
          </a:bodyPr>
          <a:lstStyle/>
          <a:p>
            <a:r>
              <a:rPr lang="en-US" sz="1600" dirty="0">
                <a:solidFill>
                  <a:srgbClr val="3D4354"/>
                </a:solidFill>
                <a:latin typeface="Lato" panose="020F0502020204030203" pitchFamily="34" charset="77"/>
              </a:rPr>
              <a:t>While the Portal has so much to explore related the finances of schools, districts, and LEAs, there even more to learn about each organization. You can visit the school or district report card for each organization by clicking the “View Report Card” button. This information is published each year by the AZ Department of Education and contains results-based details as well as additional data about the student body at each location.</a:t>
            </a:r>
          </a:p>
        </p:txBody>
      </p:sp>
      <p:sp>
        <p:nvSpPr>
          <p:cNvPr id="10" name="Rectangle 9">
            <a:extLst>
              <a:ext uri="{FF2B5EF4-FFF2-40B4-BE49-F238E27FC236}">
                <a16:creationId xmlns:a16="http://schemas.microsoft.com/office/drawing/2014/main" id="{209E65C4-EC11-6A5C-4965-D3635F643D4F}"/>
              </a:ext>
            </a:extLst>
          </p:cNvPr>
          <p:cNvSpPr/>
          <p:nvPr/>
        </p:nvSpPr>
        <p:spPr>
          <a:xfrm>
            <a:off x="0" y="6357867"/>
            <a:ext cx="12192000" cy="500132"/>
          </a:xfrm>
          <a:prstGeom prst="rect">
            <a:avLst/>
          </a:prstGeom>
          <a:solidFill>
            <a:srgbClr val="3D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4355"/>
              </a:solidFill>
            </a:endParaRPr>
          </a:p>
        </p:txBody>
      </p:sp>
      <p:sp>
        <p:nvSpPr>
          <p:cNvPr id="11" name="TextBox 10">
            <a:extLst>
              <a:ext uri="{FF2B5EF4-FFF2-40B4-BE49-F238E27FC236}">
                <a16:creationId xmlns:a16="http://schemas.microsoft.com/office/drawing/2014/main" id="{6E28F7BB-D51F-C059-4180-AA922A1DA6D9}"/>
              </a:ext>
            </a:extLst>
          </p:cNvPr>
          <p:cNvSpPr txBox="1"/>
          <p:nvPr/>
        </p:nvSpPr>
        <p:spPr>
          <a:xfrm>
            <a:off x="10437173" y="6424746"/>
            <a:ext cx="1265128" cy="307777"/>
          </a:xfrm>
          <a:prstGeom prst="rect">
            <a:avLst/>
          </a:prstGeom>
          <a:noFill/>
        </p:spPr>
        <p:txBody>
          <a:bodyPr wrap="square" rtlCol="0">
            <a:spAutoFit/>
          </a:bodyPr>
          <a:lstStyle/>
          <a:p>
            <a:pPr algn="r"/>
            <a:fld id="{5EE0B4FC-918E-7345-944A-B3643C9A7E02}" type="slidenum">
              <a:rPr lang="en-US" sz="1400" b="1" smtClean="0">
                <a:solidFill>
                  <a:schemeClr val="bg1"/>
                </a:solidFill>
                <a:latin typeface="Arial" panose="020B0604020202020204" pitchFamily="34" charset="0"/>
                <a:cs typeface="Arial" panose="020B0604020202020204" pitchFamily="34" charset="0"/>
              </a:rPr>
              <a:pPr algn="r"/>
              <a:t>12</a:t>
            </a:fld>
            <a:endParaRPr lang="en-US" sz="1400" b="1" dirty="0">
              <a:solidFill>
                <a:schemeClr val="bg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CD91585D-14F6-DB70-24F2-420F267A0851}"/>
              </a:ext>
            </a:extLst>
          </p:cNvPr>
          <p:cNvGrpSpPr/>
          <p:nvPr/>
        </p:nvGrpSpPr>
        <p:grpSpPr>
          <a:xfrm>
            <a:off x="2209800" y="3813207"/>
            <a:ext cx="7772400" cy="1909941"/>
            <a:chOff x="2209800" y="3813207"/>
            <a:chExt cx="7772400" cy="1909941"/>
          </a:xfrm>
        </p:grpSpPr>
        <p:pic>
          <p:nvPicPr>
            <p:cNvPr id="8" name="Picture 7" descr="Graphical user interface, application&#10;&#10;Description automatically generated with medium confidence">
              <a:extLst>
                <a:ext uri="{FF2B5EF4-FFF2-40B4-BE49-F238E27FC236}">
                  <a16:creationId xmlns:a16="http://schemas.microsoft.com/office/drawing/2014/main" id="{FD7ED6FA-E8D8-935F-1C12-9173A721A92B}"/>
                </a:ext>
              </a:extLst>
            </p:cNvPr>
            <p:cNvPicPr>
              <a:picLocks noChangeAspect="1"/>
            </p:cNvPicPr>
            <p:nvPr/>
          </p:nvPicPr>
          <p:blipFill>
            <a:blip r:embed="rId4"/>
            <a:stretch>
              <a:fillRect/>
            </a:stretch>
          </p:blipFill>
          <p:spPr>
            <a:xfrm>
              <a:off x="2209800" y="3813207"/>
              <a:ext cx="7772400" cy="1909941"/>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13" name="Freeform 12">
              <a:extLst>
                <a:ext uri="{FF2B5EF4-FFF2-40B4-BE49-F238E27FC236}">
                  <a16:creationId xmlns:a16="http://schemas.microsoft.com/office/drawing/2014/main" id="{20E51A17-F27E-6532-2506-7AA935F27FB4}"/>
                </a:ext>
              </a:extLst>
            </p:cNvPr>
            <p:cNvSpPr/>
            <p:nvPr/>
          </p:nvSpPr>
          <p:spPr>
            <a:xfrm>
              <a:off x="2209800" y="3813207"/>
              <a:ext cx="7772400" cy="1909941"/>
            </a:xfrm>
            <a:custGeom>
              <a:avLst/>
              <a:gdLst>
                <a:gd name="connsiteX0" fmla="*/ 0 w 7772400"/>
                <a:gd name="connsiteY0" fmla="*/ 0 h 1909941"/>
                <a:gd name="connsiteX1" fmla="*/ 7772400 w 7772400"/>
                <a:gd name="connsiteY1" fmla="*/ 0 h 1909941"/>
                <a:gd name="connsiteX2" fmla="*/ 7772400 w 7772400"/>
                <a:gd name="connsiteY2" fmla="*/ 812501 h 1909941"/>
                <a:gd name="connsiteX3" fmla="*/ 6099313 w 7772400"/>
                <a:gd name="connsiteY3" fmla="*/ 812501 h 1909941"/>
                <a:gd name="connsiteX4" fmla="*/ 6099313 w 7772400"/>
                <a:gd name="connsiteY4" fmla="*/ 1349214 h 1909941"/>
                <a:gd name="connsiteX5" fmla="*/ 7772400 w 7772400"/>
                <a:gd name="connsiteY5" fmla="*/ 1349214 h 1909941"/>
                <a:gd name="connsiteX6" fmla="*/ 7772400 w 7772400"/>
                <a:gd name="connsiteY6" fmla="*/ 1909941 h 1909941"/>
                <a:gd name="connsiteX7" fmla="*/ 0 w 7772400"/>
                <a:gd name="connsiteY7" fmla="*/ 1909941 h 190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2400" h="1909941">
                  <a:moveTo>
                    <a:pt x="0" y="0"/>
                  </a:moveTo>
                  <a:lnTo>
                    <a:pt x="7772400" y="0"/>
                  </a:lnTo>
                  <a:lnTo>
                    <a:pt x="7772400" y="812501"/>
                  </a:lnTo>
                  <a:lnTo>
                    <a:pt x="6099313" y="812501"/>
                  </a:lnTo>
                  <a:lnTo>
                    <a:pt x="6099313" y="1349214"/>
                  </a:lnTo>
                  <a:lnTo>
                    <a:pt x="7772400" y="1349214"/>
                  </a:lnTo>
                  <a:lnTo>
                    <a:pt x="7772400" y="1909941"/>
                  </a:lnTo>
                  <a:lnTo>
                    <a:pt x="0" y="1909941"/>
                  </a:lnTo>
                  <a:close/>
                </a:path>
              </a:pathLst>
            </a:custGeom>
            <a:solidFill>
              <a:schemeClr val="bg2">
                <a:lumMod val="1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Rounded Rectangle 5">
            <a:extLst>
              <a:ext uri="{FF2B5EF4-FFF2-40B4-BE49-F238E27FC236}">
                <a16:creationId xmlns:a16="http://schemas.microsoft.com/office/drawing/2014/main" id="{A97477D9-57CF-8C67-F70E-609815B02317}"/>
              </a:ext>
            </a:extLst>
          </p:cNvPr>
          <p:cNvSpPr/>
          <p:nvPr/>
        </p:nvSpPr>
        <p:spPr>
          <a:xfrm>
            <a:off x="9982200" y="432212"/>
            <a:ext cx="1669997" cy="433713"/>
          </a:xfrm>
          <a:prstGeom prst="roundRect">
            <a:avLst>
              <a:gd name="adj" fmla="val 50000"/>
            </a:avLst>
          </a:prstGeom>
          <a:solidFill>
            <a:srgbClr val="E0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EE418E3-8FE5-6AED-0BD7-54297FF301E1}"/>
              </a:ext>
            </a:extLst>
          </p:cNvPr>
          <p:cNvSpPr txBox="1"/>
          <p:nvPr/>
        </p:nvSpPr>
        <p:spPr>
          <a:xfrm>
            <a:off x="9927771" y="491269"/>
            <a:ext cx="1724426" cy="307777"/>
          </a:xfrm>
          <a:prstGeom prst="rect">
            <a:avLst/>
          </a:prstGeom>
          <a:noFill/>
        </p:spPr>
        <p:txBody>
          <a:bodyPr wrap="square" rtlCol="0">
            <a:spAutoFit/>
          </a:bodyPr>
          <a:lstStyle/>
          <a:p>
            <a:pPr algn="ctr"/>
            <a:r>
              <a:rPr lang="en-US" sz="1400" b="1" dirty="0">
                <a:solidFill>
                  <a:srgbClr val="0177A1"/>
                </a:solidFill>
                <a:latin typeface="Arial" panose="020B0604020202020204" pitchFamily="34" charset="0"/>
                <a:cs typeface="Arial" panose="020B0604020202020204" pitchFamily="34" charset="0"/>
              </a:rPr>
              <a:t>NAVIGATION</a:t>
            </a:r>
          </a:p>
        </p:txBody>
      </p:sp>
    </p:spTree>
    <p:extLst>
      <p:ext uri="{BB962C8B-B14F-4D97-AF65-F5344CB8AC3E}">
        <p14:creationId xmlns:p14="http://schemas.microsoft.com/office/powerpoint/2010/main" val="2025915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803" y="432963"/>
            <a:ext cx="1669997" cy="432962"/>
          </a:xfrm>
          <a:prstGeom prst="rect">
            <a:avLst/>
          </a:prstGeom>
        </p:spPr>
      </p:pic>
      <p:sp>
        <p:nvSpPr>
          <p:cNvPr id="3" name="TextBox 2">
            <a:extLst>
              <a:ext uri="{FF2B5EF4-FFF2-40B4-BE49-F238E27FC236}">
                <a16:creationId xmlns:a16="http://schemas.microsoft.com/office/drawing/2014/main" id="{3A5FA811-52E4-CB3E-041F-9FFEC97500BF}"/>
              </a:ext>
            </a:extLst>
          </p:cNvPr>
          <p:cNvSpPr txBox="1"/>
          <p:nvPr/>
        </p:nvSpPr>
        <p:spPr>
          <a:xfrm>
            <a:off x="539803" y="1461585"/>
            <a:ext cx="11765408" cy="769441"/>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Data is a tool</a:t>
            </a:r>
          </a:p>
        </p:txBody>
      </p:sp>
      <p:sp>
        <p:nvSpPr>
          <p:cNvPr id="4" name="TextBox 3">
            <a:extLst>
              <a:ext uri="{FF2B5EF4-FFF2-40B4-BE49-F238E27FC236}">
                <a16:creationId xmlns:a16="http://schemas.microsoft.com/office/drawing/2014/main" id="{2AEDA84D-558D-398E-8809-9B4480C0FD93}"/>
              </a:ext>
            </a:extLst>
          </p:cNvPr>
          <p:cNvSpPr txBox="1"/>
          <p:nvPr/>
        </p:nvSpPr>
        <p:spPr>
          <a:xfrm>
            <a:off x="539803" y="2299061"/>
            <a:ext cx="5925165" cy="3293209"/>
          </a:xfrm>
          <a:prstGeom prst="rect">
            <a:avLst/>
          </a:prstGeom>
          <a:noFill/>
        </p:spPr>
        <p:txBody>
          <a:bodyPr wrap="square" rtlCol="0">
            <a:spAutoFit/>
          </a:bodyPr>
          <a:lstStyle/>
          <a:p>
            <a:r>
              <a:rPr lang="en-US" sz="1600" dirty="0">
                <a:solidFill>
                  <a:srgbClr val="3D4354"/>
                </a:solidFill>
                <a:latin typeface="Lato" panose="020F0502020204030203" pitchFamily="34" charset="77"/>
              </a:rPr>
              <a:t>Education finance data is an incredibly valuable tool for asking questions and generating discussions about how states, districts, and schools allocate, budget, and spend resources in service of student learning achievement. </a:t>
            </a:r>
          </a:p>
          <a:p>
            <a:endParaRPr lang="en-US" sz="1600" dirty="0">
              <a:solidFill>
                <a:srgbClr val="3D4354"/>
              </a:solidFill>
              <a:latin typeface="Lato" panose="020F0502020204030203" pitchFamily="34" charset="77"/>
            </a:endParaRPr>
          </a:p>
          <a:p>
            <a:r>
              <a:rPr lang="en-US" sz="1600" dirty="0">
                <a:solidFill>
                  <a:srgbClr val="3D4354"/>
                </a:solidFill>
                <a:latin typeface="Lato" panose="020F0502020204030203" pitchFamily="34" charset="77"/>
              </a:rPr>
              <a:t>It’s important to remember that data is a tool, not an answer. Like any tool, data can be used to create value or cause confusion depending on how it is presented and contextualized. </a:t>
            </a:r>
          </a:p>
          <a:p>
            <a:endParaRPr lang="en-US" sz="1600" dirty="0">
              <a:solidFill>
                <a:srgbClr val="3D4354"/>
              </a:solidFill>
              <a:latin typeface="Lato" panose="020F0502020204030203" pitchFamily="34" charset="77"/>
            </a:endParaRPr>
          </a:p>
          <a:p>
            <a:r>
              <a:rPr lang="en-US" sz="1600" dirty="0">
                <a:solidFill>
                  <a:srgbClr val="3D4354"/>
                </a:solidFill>
                <a:latin typeface="Lato" panose="020F0502020204030203" pitchFamily="34" charset="77"/>
              </a:rPr>
              <a:t>Please remember to use this data to create value for your community by asking critical questions and generating thoughtful discussions. Remember: you can use the site to help explain concepts that are often hard for folks to understand.</a:t>
            </a:r>
          </a:p>
        </p:txBody>
      </p:sp>
      <p:sp>
        <p:nvSpPr>
          <p:cNvPr id="10" name="Rectangle 9">
            <a:extLst>
              <a:ext uri="{FF2B5EF4-FFF2-40B4-BE49-F238E27FC236}">
                <a16:creationId xmlns:a16="http://schemas.microsoft.com/office/drawing/2014/main" id="{209E65C4-EC11-6A5C-4965-D3635F643D4F}"/>
              </a:ext>
            </a:extLst>
          </p:cNvPr>
          <p:cNvSpPr/>
          <p:nvPr/>
        </p:nvSpPr>
        <p:spPr>
          <a:xfrm>
            <a:off x="0" y="6357867"/>
            <a:ext cx="12192000" cy="500132"/>
          </a:xfrm>
          <a:prstGeom prst="rect">
            <a:avLst/>
          </a:prstGeom>
          <a:solidFill>
            <a:srgbClr val="3D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4355"/>
              </a:solidFill>
            </a:endParaRPr>
          </a:p>
        </p:txBody>
      </p:sp>
      <p:sp>
        <p:nvSpPr>
          <p:cNvPr id="11" name="TextBox 10">
            <a:extLst>
              <a:ext uri="{FF2B5EF4-FFF2-40B4-BE49-F238E27FC236}">
                <a16:creationId xmlns:a16="http://schemas.microsoft.com/office/drawing/2014/main" id="{6E28F7BB-D51F-C059-4180-AA922A1DA6D9}"/>
              </a:ext>
            </a:extLst>
          </p:cNvPr>
          <p:cNvSpPr txBox="1"/>
          <p:nvPr/>
        </p:nvSpPr>
        <p:spPr>
          <a:xfrm>
            <a:off x="10437173" y="6424746"/>
            <a:ext cx="1265128" cy="307777"/>
          </a:xfrm>
          <a:prstGeom prst="rect">
            <a:avLst/>
          </a:prstGeom>
          <a:noFill/>
        </p:spPr>
        <p:txBody>
          <a:bodyPr wrap="square" rtlCol="0">
            <a:spAutoFit/>
          </a:bodyPr>
          <a:lstStyle/>
          <a:p>
            <a:pPr algn="r"/>
            <a:fld id="{5EE0B4FC-918E-7345-944A-B3643C9A7E02}" type="slidenum">
              <a:rPr lang="en-US" sz="1400" b="1" smtClean="0">
                <a:solidFill>
                  <a:schemeClr val="bg1"/>
                </a:solidFill>
                <a:latin typeface="Arial" panose="020B0604020202020204" pitchFamily="34" charset="0"/>
                <a:cs typeface="Arial" panose="020B0604020202020204" pitchFamily="34" charset="0"/>
              </a:rPr>
              <a:pPr algn="r"/>
              <a:t>13</a:t>
            </a:fld>
            <a:endParaRPr lang="en-US" sz="1400" b="1" dirty="0">
              <a:solidFill>
                <a:schemeClr val="bg1"/>
              </a:solidFill>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65242006-8CD4-B816-CDC4-2B7F9500FB69}"/>
              </a:ext>
            </a:extLst>
          </p:cNvPr>
          <p:cNvSpPr/>
          <p:nvPr/>
        </p:nvSpPr>
        <p:spPr>
          <a:xfrm>
            <a:off x="9982200" y="432212"/>
            <a:ext cx="1669997" cy="433713"/>
          </a:xfrm>
          <a:prstGeom prst="roundRect">
            <a:avLst>
              <a:gd name="adj" fmla="val 50000"/>
            </a:avLst>
          </a:prstGeom>
          <a:solidFill>
            <a:srgbClr val="E0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2E83788-7907-4D97-3BF7-5AAC9DF85133}"/>
              </a:ext>
            </a:extLst>
          </p:cNvPr>
          <p:cNvSpPr txBox="1"/>
          <p:nvPr/>
        </p:nvSpPr>
        <p:spPr>
          <a:xfrm>
            <a:off x="9927771" y="491269"/>
            <a:ext cx="1724426" cy="307777"/>
          </a:xfrm>
          <a:prstGeom prst="rect">
            <a:avLst/>
          </a:prstGeom>
          <a:noFill/>
        </p:spPr>
        <p:txBody>
          <a:bodyPr wrap="square" rtlCol="0">
            <a:spAutoFit/>
          </a:bodyPr>
          <a:lstStyle/>
          <a:p>
            <a:pPr algn="ctr"/>
            <a:r>
              <a:rPr lang="en-US" sz="1400" b="1" dirty="0">
                <a:solidFill>
                  <a:srgbClr val="0177A1"/>
                </a:solidFill>
                <a:latin typeface="Arial" panose="020B0604020202020204" pitchFamily="34" charset="0"/>
                <a:cs typeface="Arial" panose="020B0604020202020204" pitchFamily="34" charset="0"/>
              </a:rPr>
              <a:t>CONTEXT</a:t>
            </a:r>
          </a:p>
        </p:txBody>
      </p:sp>
      <p:pic>
        <p:nvPicPr>
          <p:cNvPr id="6" name="Picture Placeholder 8" descr="Chart, pie chart&#10;&#10;Description automatically generated">
            <a:extLst>
              <a:ext uri="{FF2B5EF4-FFF2-40B4-BE49-F238E27FC236}">
                <a16:creationId xmlns:a16="http://schemas.microsoft.com/office/drawing/2014/main" id="{6C0C307E-ABC7-AD0A-7BD6-926793C2A8A1}"/>
              </a:ext>
            </a:extLst>
          </p:cNvPr>
          <p:cNvPicPr>
            <a:picLocks noChangeAspect="1"/>
          </p:cNvPicPr>
          <p:nvPr/>
        </p:nvPicPr>
        <p:blipFill>
          <a:blip r:embed="rId4">
            <a:extLst>
              <a:ext uri="{28A0092B-C50C-407E-A947-70E740481C1C}">
                <a14:useLocalDpi xmlns:a14="http://schemas.microsoft.com/office/drawing/2010/main" val="0"/>
              </a:ext>
            </a:extLst>
          </a:blip>
          <a:srcRect t="2983" b="2983"/>
          <a:stretch>
            <a:fillRect/>
          </a:stretch>
        </p:blipFill>
        <p:spPr>
          <a:xfrm>
            <a:off x="6655905" y="2392113"/>
            <a:ext cx="4996292" cy="3120439"/>
          </a:xfrm>
          <a:prstGeom prst="rect">
            <a:avLst/>
          </a:prstGeom>
          <a:ln>
            <a:solidFill>
              <a:schemeClr val="bg2">
                <a:lumMod val="9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68999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803" y="432963"/>
            <a:ext cx="1669997" cy="432962"/>
          </a:xfrm>
          <a:prstGeom prst="rect">
            <a:avLst/>
          </a:prstGeom>
        </p:spPr>
      </p:pic>
      <p:sp>
        <p:nvSpPr>
          <p:cNvPr id="3" name="TextBox 2">
            <a:extLst>
              <a:ext uri="{FF2B5EF4-FFF2-40B4-BE49-F238E27FC236}">
                <a16:creationId xmlns:a16="http://schemas.microsoft.com/office/drawing/2014/main" id="{3A5FA811-52E4-CB3E-041F-9FFEC97500BF}"/>
              </a:ext>
            </a:extLst>
          </p:cNvPr>
          <p:cNvSpPr txBox="1"/>
          <p:nvPr/>
        </p:nvSpPr>
        <p:spPr>
          <a:xfrm>
            <a:off x="539803" y="1461585"/>
            <a:ext cx="11765408" cy="769441"/>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Context matters</a:t>
            </a:r>
          </a:p>
        </p:txBody>
      </p:sp>
      <p:sp>
        <p:nvSpPr>
          <p:cNvPr id="4" name="TextBox 3">
            <a:extLst>
              <a:ext uri="{FF2B5EF4-FFF2-40B4-BE49-F238E27FC236}">
                <a16:creationId xmlns:a16="http://schemas.microsoft.com/office/drawing/2014/main" id="{2AEDA84D-558D-398E-8809-9B4480C0FD93}"/>
              </a:ext>
            </a:extLst>
          </p:cNvPr>
          <p:cNvSpPr txBox="1"/>
          <p:nvPr/>
        </p:nvSpPr>
        <p:spPr>
          <a:xfrm>
            <a:off x="539804" y="2299061"/>
            <a:ext cx="5338482" cy="3539430"/>
          </a:xfrm>
          <a:prstGeom prst="rect">
            <a:avLst/>
          </a:prstGeom>
          <a:noFill/>
        </p:spPr>
        <p:txBody>
          <a:bodyPr wrap="square" rtlCol="0">
            <a:spAutoFit/>
          </a:bodyPr>
          <a:lstStyle/>
          <a:p>
            <a:r>
              <a:rPr lang="en-US" sz="1600" dirty="0">
                <a:solidFill>
                  <a:srgbClr val="3D4354"/>
                </a:solidFill>
                <a:latin typeface="Lato" panose="020F0502020204030203" pitchFamily="34" charset="77"/>
              </a:rPr>
              <a:t>Education finance data is complex and vast. There are numerous ways to slice and dice budget and spending data to tell a story, but the flip side is that any one number rarely tells the whole story.</a:t>
            </a:r>
          </a:p>
          <a:p>
            <a:endParaRPr lang="en-US" sz="1600" dirty="0">
              <a:solidFill>
                <a:srgbClr val="3D4354"/>
              </a:solidFill>
              <a:latin typeface="Lato" panose="020F0502020204030203" pitchFamily="34" charset="77"/>
            </a:endParaRPr>
          </a:p>
          <a:p>
            <a:r>
              <a:rPr lang="en-US" sz="1600" dirty="0">
                <a:solidFill>
                  <a:srgbClr val="3D4354"/>
                </a:solidFill>
                <a:latin typeface="Lato" panose="020F0502020204030203" pitchFamily="34" charset="77"/>
              </a:rPr>
              <a:t>Let’s look to the sky for an example.</a:t>
            </a:r>
          </a:p>
          <a:p>
            <a:endParaRPr lang="en-US" sz="1600" dirty="0">
              <a:solidFill>
                <a:srgbClr val="3D4354"/>
              </a:solidFill>
              <a:latin typeface="Lato" panose="020F0502020204030203" pitchFamily="34" charset="77"/>
            </a:endParaRPr>
          </a:p>
          <a:p>
            <a:r>
              <a:rPr lang="en-US" sz="1600" dirty="0">
                <a:solidFill>
                  <a:srgbClr val="3D4354"/>
                </a:solidFill>
                <a:latin typeface="Lato" panose="020F0502020204030203" pitchFamily="34" charset="77"/>
              </a:rPr>
              <a:t>Imagine you zoom into a telescope and see this. </a:t>
            </a:r>
          </a:p>
          <a:p>
            <a:r>
              <a:rPr lang="en-US" sz="1600" dirty="0">
                <a:solidFill>
                  <a:srgbClr val="3D4354"/>
                </a:solidFill>
                <a:latin typeface="Lato" panose="020F0502020204030203" pitchFamily="34" charset="77"/>
              </a:rPr>
              <a:t>”A star!” you might say. Your friend takes the telescope and zooms out. “It’s the Little Dipper!”</a:t>
            </a:r>
          </a:p>
          <a:p>
            <a:endParaRPr lang="en-US" sz="1600" dirty="0">
              <a:solidFill>
                <a:srgbClr val="3D4354"/>
              </a:solidFill>
              <a:latin typeface="Lato" panose="020F0502020204030203" pitchFamily="34" charset="77"/>
            </a:endParaRPr>
          </a:p>
          <a:p>
            <a:r>
              <a:rPr lang="en-US" sz="1600" dirty="0">
                <a:solidFill>
                  <a:srgbClr val="3D4354"/>
                </a:solidFill>
                <a:latin typeface="Lato" panose="020F0502020204030203" pitchFamily="34" charset="77"/>
              </a:rPr>
              <a:t>When you are looking at data, consider each data point as a single star in a constellation– what other data points would help you see the whole picture?</a:t>
            </a:r>
          </a:p>
        </p:txBody>
      </p:sp>
      <p:sp>
        <p:nvSpPr>
          <p:cNvPr id="10" name="Rectangle 9">
            <a:extLst>
              <a:ext uri="{FF2B5EF4-FFF2-40B4-BE49-F238E27FC236}">
                <a16:creationId xmlns:a16="http://schemas.microsoft.com/office/drawing/2014/main" id="{209E65C4-EC11-6A5C-4965-D3635F643D4F}"/>
              </a:ext>
            </a:extLst>
          </p:cNvPr>
          <p:cNvSpPr/>
          <p:nvPr/>
        </p:nvSpPr>
        <p:spPr>
          <a:xfrm>
            <a:off x="0" y="6357867"/>
            <a:ext cx="12192000" cy="500132"/>
          </a:xfrm>
          <a:prstGeom prst="rect">
            <a:avLst/>
          </a:prstGeom>
          <a:solidFill>
            <a:srgbClr val="3D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4355"/>
              </a:solidFill>
            </a:endParaRPr>
          </a:p>
        </p:txBody>
      </p:sp>
      <p:sp>
        <p:nvSpPr>
          <p:cNvPr id="11" name="TextBox 10">
            <a:extLst>
              <a:ext uri="{FF2B5EF4-FFF2-40B4-BE49-F238E27FC236}">
                <a16:creationId xmlns:a16="http://schemas.microsoft.com/office/drawing/2014/main" id="{6E28F7BB-D51F-C059-4180-AA922A1DA6D9}"/>
              </a:ext>
            </a:extLst>
          </p:cNvPr>
          <p:cNvSpPr txBox="1"/>
          <p:nvPr/>
        </p:nvSpPr>
        <p:spPr>
          <a:xfrm>
            <a:off x="10437173" y="6424746"/>
            <a:ext cx="1265128" cy="307777"/>
          </a:xfrm>
          <a:prstGeom prst="rect">
            <a:avLst/>
          </a:prstGeom>
          <a:noFill/>
        </p:spPr>
        <p:txBody>
          <a:bodyPr wrap="square" rtlCol="0">
            <a:spAutoFit/>
          </a:bodyPr>
          <a:lstStyle/>
          <a:p>
            <a:pPr algn="r"/>
            <a:fld id="{5EE0B4FC-918E-7345-944A-B3643C9A7E02}" type="slidenum">
              <a:rPr lang="en-US" sz="1400" b="1" smtClean="0">
                <a:solidFill>
                  <a:schemeClr val="bg1"/>
                </a:solidFill>
                <a:latin typeface="Arial" panose="020B0604020202020204" pitchFamily="34" charset="0"/>
                <a:cs typeface="Arial" panose="020B0604020202020204" pitchFamily="34" charset="0"/>
              </a:rPr>
              <a:pPr algn="r"/>
              <a:t>14</a:t>
            </a:fld>
            <a:endParaRPr lang="en-US" sz="1400" b="1" dirty="0">
              <a:solidFill>
                <a:schemeClr val="bg1"/>
              </a:solidFill>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65242006-8CD4-B816-CDC4-2B7F9500FB69}"/>
              </a:ext>
            </a:extLst>
          </p:cNvPr>
          <p:cNvSpPr/>
          <p:nvPr/>
        </p:nvSpPr>
        <p:spPr>
          <a:xfrm>
            <a:off x="9982200" y="432212"/>
            <a:ext cx="1669997" cy="433713"/>
          </a:xfrm>
          <a:prstGeom prst="roundRect">
            <a:avLst>
              <a:gd name="adj" fmla="val 50000"/>
            </a:avLst>
          </a:prstGeom>
          <a:solidFill>
            <a:srgbClr val="E0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2E83788-7907-4D97-3BF7-5AAC9DF85133}"/>
              </a:ext>
            </a:extLst>
          </p:cNvPr>
          <p:cNvSpPr txBox="1"/>
          <p:nvPr/>
        </p:nvSpPr>
        <p:spPr>
          <a:xfrm>
            <a:off x="9927771" y="491269"/>
            <a:ext cx="1724426" cy="307777"/>
          </a:xfrm>
          <a:prstGeom prst="rect">
            <a:avLst/>
          </a:prstGeom>
          <a:noFill/>
        </p:spPr>
        <p:txBody>
          <a:bodyPr wrap="square" rtlCol="0">
            <a:spAutoFit/>
          </a:bodyPr>
          <a:lstStyle/>
          <a:p>
            <a:pPr algn="ctr"/>
            <a:r>
              <a:rPr lang="en-US" sz="1400" b="1" dirty="0">
                <a:solidFill>
                  <a:srgbClr val="0177A1"/>
                </a:solidFill>
                <a:latin typeface="Arial" panose="020B0604020202020204" pitchFamily="34" charset="0"/>
                <a:cs typeface="Arial" panose="020B0604020202020204" pitchFamily="34" charset="0"/>
              </a:rPr>
              <a:t>CONTEXT</a:t>
            </a:r>
          </a:p>
        </p:txBody>
      </p:sp>
      <p:pic>
        <p:nvPicPr>
          <p:cNvPr id="18" name="Picture 17">
            <a:extLst>
              <a:ext uri="{FF2B5EF4-FFF2-40B4-BE49-F238E27FC236}">
                <a16:creationId xmlns:a16="http://schemas.microsoft.com/office/drawing/2014/main" id="{5BBE0AA9-8BCE-FE8B-34D8-E61ED98F549C}"/>
              </a:ext>
            </a:extLst>
          </p:cNvPr>
          <p:cNvPicPr>
            <a:picLocks noChangeAspect="1"/>
          </p:cNvPicPr>
          <p:nvPr/>
        </p:nvPicPr>
        <p:blipFill>
          <a:blip r:embed="rId4"/>
          <a:stretch>
            <a:fillRect/>
          </a:stretch>
        </p:blipFill>
        <p:spPr>
          <a:xfrm>
            <a:off x="6419796" y="1528464"/>
            <a:ext cx="5232400" cy="4406900"/>
          </a:xfrm>
          <a:prstGeom prst="rect">
            <a:avLst/>
          </a:prstGeom>
        </p:spPr>
      </p:pic>
    </p:spTree>
    <p:extLst>
      <p:ext uri="{BB962C8B-B14F-4D97-AF65-F5344CB8AC3E}">
        <p14:creationId xmlns:p14="http://schemas.microsoft.com/office/powerpoint/2010/main" val="1076862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803" y="432963"/>
            <a:ext cx="1669997" cy="432962"/>
          </a:xfrm>
          <a:prstGeom prst="rect">
            <a:avLst/>
          </a:prstGeom>
        </p:spPr>
      </p:pic>
      <p:sp>
        <p:nvSpPr>
          <p:cNvPr id="3" name="TextBox 2">
            <a:extLst>
              <a:ext uri="{FF2B5EF4-FFF2-40B4-BE49-F238E27FC236}">
                <a16:creationId xmlns:a16="http://schemas.microsoft.com/office/drawing/2014/main" id="{3A5FA811-52E4-CB3E-041F-9FFEC97500BF}"/>
              </a:ext>
            </a:extLst>
          </p:cNvPr>
          <p:cNvSpPr txBox="1"/>
          <p:nvPr/>
        </p:nvSpPr>
        <p:spPr>
          <a:xfrm>
            <a:off x="539803" y="1461585"/>
            <a:ext cx="10968574" cy="769441"/>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“Different” doesn’t always mean “bad”</a:t>
            </a:r>
          </a:p>
        </p:txBody>
      </p:sp>
      <p:sp>
        <p:nvSpPr>
          <p:cNvPr id="4" name="TextBox 3">
            <a:extLst>
              <a:ext uri="{FF2B5EF4-FFF2-40B4-BE49-F238E27FC236}">
                <a16:creationId xmlns:a16="http://schemas.microsoft.com/office/drawing/2014/main" id="{2AEDA84D-558D-398E-8809-9B4480C0FD93}"/>
              </a:ext>
            </a:extLst>
          </p:cNvPr>
          <p:cNvSpPr txBox="1"/>
          <p:nvPr/>
        </p:nvSpPr>
        <p:spPr>
          <a:xfrm>
            <a:off x="539803" y="2551350"/>
            <a:ext cx="4920471" cy="3539430"/>
          </a:xfrm>
          <a:prstGeom prst="rect">
            <a:avLst/>
          </a:prstGeom>
          <a:noFill/>
        </p:spPr>
        <p:txBody>
          <a:bodyPr wrap="square" rtlCol="0">
            <a:spAutoFit/>
          </a:bodyPr>
          <a:lstStyle/>
          <a:p>
            <a:r>
              <a:rPr lang="en-US" sz="1600" dirty="0">
                <a:solidFill>
                  <a:srgbClr val="3D4354"/>
                </a:solidFill>
                <a:latin typeface="Lato" panose="020F0502020204030203" pitchFamily="34" charset="77"/>
              </a:rPr>
              <a:t>School finance data can be tricky to compare across schools and districts because there are so many variables that may impact meaning.</a:t>
            </a:r>
          </a:p>
          <a:p>
            <a:endParaRPr lang="en-US" sz="1600" dirty="0">
              <a:solidFill>
                <a:srgbClr val="3D4354"/>
              </a:solidFill>
              <a:latin typeface="Lato" panose="020F0502020204030203" pitchFamily="34" charset="77"/>
            </a:endParaRPr>
          </a:p>
          <a:p>
            <a:r>
              <a:rPr lang="en-US" sz="1600" dirty="0">
                <a:solidFill>
                  <a:srgbClr val="3D4354"/>
                </a:solidFill>
                <a:latin typeface="Lato" panose="020F0502020204030203" pitchFamily="34" charset="77"/>
              </a:rPr>
              <a:t>For example: Is $5 million a big budget or a small budget for a school? “It depends,” you might say.</a:t>
            </a:r>
          </a:p>
          <a:p>
            <a:endParaRPr lang="en-US" sz="1600" dirty="0">
              <a:solidFill>
                <a:srgbClr val="3D4354"/>
              </a:solidFill>
              <a:latin typeface="Lato" panose="020F0502020204030203" pitchFamily="34" charset="77"/>
            </a:endParaRPr>
          </a:p>
          <a:p>
            <a:r>
              <a:rPr lang="en-US" sz="1600" dirty="0">
                <a:solidFill>
                  <a:srgbClr val="3D4354"/>
                </a:solidFill>
                <a:latin typeface="Lato" panose="020F0502020204030203" pitchFamily="34" charset="77"/>
              </a:rPr>
              <a:t>For a school with 500 students, that budget means $10,000 per pupil. For a school with 1000 students, that budget means  $5,000 per pupil.</a:t>
            </a:r>
          </a:p>
          <a:p>
            <a:endParaRPr lang="en-US" sz="1600" dirty="0">
              <a:solidFill>
                <a:srgbClr val="3D4354"/>
              </a:solidFill>
              <a:latin typeface="Lato" panose="020F0502020204030203" pitchFamily="34" charset="77"/>
            </a:endParaRPr>
          </a:p>
          <a:p>
            <a:r>
              <a:rPr lang="en-US" sz="1600" dirty="0">
                <a:solidFill>
                  <a:srgbClr val="3D4354"/>
                </a:solidFill>
                <a:latin typeface="Lato" panose="020F0502020204030203" pitchFamily="34" charset="77"/>
              </a:rPr>
              <a:t>How might the student population needs of those schools further impact your interpretation of their budget or spending?</a:t>
            </a:r>
          </a:p>
        </p:txBody>
      </p:sp>
      <p:sp>
        <p:nvSpPr>
          <p:cNvPr id="10" name="Rectangle 9">
            <a:extLst>
              <a:ext uri="{FF2B5EF4-FFF2-40B4-BE49-F238E27FC236}">
                <a16:creationId xmlns:a16="http://schemas.microsoft.com/office/drawing/2014/main" id="{7BB46D19-396A-8BED-6BEB-1D3C38B7591C}"/>
              </a:ext>
            </a:extLst>
          </p:cNvPr>
          <p:cNvSpPr/>
          <p:nvPr/>
        </p:nvSpPr>
        <p:spPr>
          <a:xfrm>
            <a:off x="0" y="6357867"/>
            <a:ext cx="12192000" cy="500132"/>
          </a:xfrm>
          <a:prstGeom prst="rect">
            <a:avLst/>
          </a:prstGeom>
          <a:solidFill>
            <a:srgbClr val="3D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4355"/>
              </a:solidFill>
            </a:endParaRPr>
          </a:p>
        </p:txBody>
      </p:sp>
      <p:sp>
        <p:nvSpPr>
          <p:cNvPr id="11" name="TextBox 10">
            <a:extLst>
              <a:ext uri="{FF2B5EF4-FFF2-40B4-BE49-F238E27FC236}">
                <a16:creationId xmlns:a16="http://schemas.microsoft.com/office/drawing/2014/main" id="{25846EE3-1BF9-915D-1E62-BBA4D9D5C46F}"/>
              </a:ext>
            </a:extLst>
          </p:cNvPr>
          <p:cNvSpPr txBox="1"/>
          <p:nvPr/>
        </p:nvSpPr>
        <p:spPr>
          <a:xfrm>
            <a:off x="10437173" y="6424746"/>
            <a:ext cx="1265128" cy="307777"/>
          </a:xfrm>
          <a:prstGeom prst="rect">
            <a:avLst/>
          </a:prstGeom>
          <a:noFill/>
        </p:spPr>
        <p:txBody>
          <a:bodyPr wrap="square" rtlCol="0">
            <a:spAutoFit/>
          </a:bodyPr>
          <a:lstStyle/>
          <a:p>
            <a:pPr algn="r"/>
            <a:fld id="{5EE0B4FC-918E-7345-944A-B3643C9A7E02}" type="slidenum">
              <a:rPr lang="en-US" sz="1400" b="1" smtClean="0">
                <a:solidFill>
                  <a:schemeClr val="bg1"/>
                </a:solidFill>
                <a:latin typeface="Arial" panose="020B0604020202020204" pitchFamily="34" charset="0"/>
                <a:cs typeface="Arial" panose="020B0604020202020204" pitchFamily="34" charset="0"/>
              </a:rPr>
              <a:pPr algn="r"/>
              <a:t>15</a:t>
            </a:fld>
            <a:endParaRPr lang="en-US" sz="1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225FEA-A4B5-038D-4DF2-533A4311F3C8}"/>
              </a:ext>
            </a:extLst>
          </p:cNvPr>
          <p:cNvSpPr txBox="1"/>
          <p:nvPr/>
        </p:nvSpPr>
        <p:spPr>
          <a:xfrm>
            <a:off x="6024090" y="2551350"/>
            <a:ext cx="5314470" cy="3293209"/>
          </a:xfrm>
          <a:prstGeom prst="rect">
            <a:avLst/>
          </a:prstGeom>
          <a:noFill/>
        </p:spPr>
        <p:txBody>
          <a:bodyPr wrap="square" rtlCol="0">
            <a:spAutoFit/>
          </a:bodyPr>
          <a:lstStyle/>
          <a:p>
            <a:r>
              <a:rPr lang="en-US" sz="1600" dirty="0">
                <a:solidFill>
                  <a:srgbClr val="3D4354"/>
                </a:solidFill>
                <a:latin typeface="Lato" panose="020F0502020204030203" pitchFamily="34" charset="77"/>
              </a:rPr>
              <a:t>Some factors that provide context to financial data:</a:t>
            </a:r>
          </a:p>
          <a:p>
            <a:pPr marL="171450" indent="-171450">
              <a:buFont typeface="Arial" panose="020B0604020202020204" pitchFamily="34" charset="0"/>
              <a:buChar char="•"/>
            </a:pPr>
            <a:r>
              <a:rPr lang="en-US" sz="1600" b="1" dirty="0">
                <a:solidFill>
                  <a:srgbClr val="0177A1"/>
                </a:solidFill>
                <a:latin typeface="Lato" panose="020F0502020204030203" pitchFamily="34" charset="77"/>
              </a:rPr>
              <a:t>Enrollment</a:t>
            </a:r>
            <a:r>
              <a:rPr lang="en-US" sz="1600" dirty="0">
                <a:solidFill>
                  <a:srgbClr val="3D4354"/>
                </a:solidFill>
                <a:latin typeface="Lato" panose="020F0502020204030203" pitchFamily="34" charset="77"/>
              </a:rPr>
              <a:t>– are you comparing the budget of a large school against a small school? How might the size of enrollment impact the per-pupil or total budget value?</a:t>
            </a:r>
          </a:p>
          <a:p>
            <a:endParaRPr lang="en-US" sz="1600" dirty="0">
              <a:solidFill>
                <a:srgbClr val="3D4354"/>
              </a:solidFill>
              <a:latin typeface="Lato" panose="020F0502020204030203" pitchFamily="34" charset="77"/>
            </a:endParaRPr>
          </a:p>
          <a:p>
            <a:pPr marL="171450" indent="-171450">
              <a:buFont typeface="Arial" panose="020B0604020202020204" pitchFamily="34" charset="0"/>
              <a:buChar char="•"/>
            </a:pPr>
            <a:r>
              <a:rPr lang="en-US" sz="1600" b="1" dirty="0">
                <a:solidFill>
                  <a:srgbClr val="0177A1"/>
                </a:solidFill>
                <a:latin typeface="Lato" panose="020F0502020204030203" pitchFamily="34" charset="77"/>
              </a:rPr>
              <a:t>Student population</a:t>
            </a:r>
            <a:r>
              <a:rPr lang="en-US" sz="1600" dirty="0">
                <a:solidFill>
                  <a:srgbClr val="3D4354"/>
                </a:solidFill>
                <a:latin typeface="Lato" panose="020F0502020204030203" pitchFamily="34" charset="77"/>
              </a:rPr>
              <a:t>– does this school or district have a high percentage of students with unique needs who require services like private transportation or special education?</a:t>
            </a:r>
          </a:p>
          <a:p>
            <a:endParaRPr lang="en-US" sz="1600" dirty="0">
              <a:solidFill>
                <a:srgbClr val="3D4354"/>
              </a:solidFill>
              <a:latin typeface="Lato" panose="020F0502020204030203" pitchFamily="34" charset="77"/>
            </a:endParaRPr>
          </a:p>
          <a:p>
            <a:pPr marL="171450" indent="-171450">
              <a:buFont typeface="Arial" panose="020B0604020202020204" pitchFamily="34" charset="0"/>
              <a:buChar char="•"/>
            </a:pPr>
            <a:r>
              <a:rPr lang="en-US" sz="1600" b="1" dirty="0">
                <a:solidFill>
                  <a:srgbClr val="0177A1"/>
                </a:solidFill>
                <a:latin typeface="Lato" panose="020F0502020204030203" pitchFamily="34" charset="77"/>
              </a:rPr>
              <a:t>Programs</a:t>
            </a:r>
            <a:r>
              <a:rPr lang="en-US" sz="1600" dirty="0">
                <a:solidFill>
                  <a:srgbClr val="3D4354"/>
                </a:solidFill>
                <a:latin typeface="Lato" panose="020F0502020204030203" pitchFamily="34" charset="77"/>
              </a:rPr>
              <a:t>– are you comparing apples to apples? Are the expenditures of one school or district higher because they are providing supplemental programs?</a:t>
            </a:r>
          </a:p>
        </p:txBody>
      </p:sp>
      <p:sp>
        <p:nvSpPr>
          <p:cNvPr id="12" name="Rounded Rectangle 11">
            <a:extLst>
              <a:ext uri="{FF2B5EF4-FFF2-40B4-BE49-F238E27FC236}">
                <a16:creationId xmlns:a16="http://schemas.microsoft.com/office/drawing/2014/main" id="{020213F2-DC2F-2F91-4757-702B0776971D}"/>
              </a:ext>
            </a:extLst>
          </p:cNvPr>
          <p:cNvSpPr/>
          <p:nvPr/>
        </p:nvSpPr>
        <p:spPr>
          <a:xfrm>
            <a:off x="9982200" y="432212"/>
            <a:ext cx="1669997" cy="433713"/>
          </a:xfrm>
          <a:prstGeom prst="roundRect">
            <a:avLst>
              <a:gd name="adj" fmla="val 50000"/>
            </a:avLst>
          </a:prstGeom>
          <a:solidFill>
            <a:srgbClr val="E0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6D7414B-780D-8000-8202-AE45583FB8AE}"/>
              </a:ext>
            </a:extLst>
          </p:cNvPr>
          <p:cNvSpPr txBox="1"/>
          <p:nvPr/>
        </p:nvSpPr>
        <p:spPr>
          <a:xfrm>
            <a:off x="9927771" y="491269"/>
            <a:ext cx="1724426" cy="307777"/>
          </a:xfrm>
          <a:prstGeom prst="rect">
            <a:avLst/>
          </a:prstGeom>
          <a:noFill/>
        </p:spPr>
        <p:txBody>
          <a:bodyPr wrap="square" rtlCol="0">
            <a:spAutoFit/>
          </a:bodyPr>
          <a:lstStyle/>
          <a:p>
            <a:pPr algn="ctr"/>
            <a:r>
              <a:rPr lang="en-US" sz="1400" b="1" dirty="0">
                <a:solidFill>
                  <a:srgbClr val="0177A1"/>
                </a:solidFill>
                <a:latin typeface="Arial" panose="020B0604020202020204" pitchFamily="34" charset="0"/>
                <a:cs typeface="Arial" panose="020B0604020202020204" pitchFamily="34" charset="0"/>
              </a:rPr>
              <a:t>CONTEXT</a:t>
            </a:r>
          </a:p>
        </p:txBody>
      </p:sp>
    </p:spTree>
    <p:extLst>
      <p:ext uri="{BB962C8B-B14F-4D97-AF65-F5344CB8AC3E}">
        <p14:creationId xmlns:p14="http://schemas.microsoft.com/office/powerpoint/2010/main" val="1876892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271FB6-7960-412D-1180-30E90D718974}"/>
              </a:ext>
            </a:extLst>
          </p:cNvPr>
          <p:cNvSpPr/>
          <p:nvPr/>
        </p:nvSpPr>
        <p:spPr>
          <a:xfrm>
            <a:off x="0" y="6357867"/>
            <a:ext cx="12192000" cy="500132"/>
          </a:xfrm>
          <a:prstGeom prst="rect">
            <a:avLst/>
          </a:prstGeom>
          <a:solidFill>
            <a:srgbClr val="3D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4355"/>
              </a:solidFill>
            </a:endParaRPr>
          </a:p>
        </p:txBody>
      </p:sp>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803" y="432963"/>
            <a:ext cx="1669997" cy="432962"/>
          </a:xfrm>
          <a:prstGeom prst="rect">
            <a:avLst/>
          </a:prstGeom>
        </p:spPr>
      </p:pic>
      <p:pic>
        <p:nvPicPr>
          <p:cNvPr id="3074" name="Picture 2" descr="Photograph of a student sitting in a classroom, taking notes and looking at a teacher in the foreground. Other students at their desks are shown slightly out of focus in the background.">
            <a:extLst>
              <a:ext uri="{FF2B5EF4-FFF2-40B4-BE49-F238E27FC236}">
                <a16:creationId xmlns:a16="http://schemas.microsoft.com/office/drawing/2014/main" id="{3C993D4E-76D4-4409-885C-FB9715458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1632" y="1742386"/>
            <a:ext cx="5080565" cy="37390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A5FA811-52E4-CB3E-041F-9FFEC97500BF}"/>
              </a:ext>
            </a:extLst>
          </p:cNvPr>
          <p:cNvSpPr txBox="1"/>
          <p:nvPr/>
        </p:nvSpPr>
        <p:spPr>
          <a:xfrm>
            <a:off x="539803" y="1461585"/>
            <a:ext cx="5556197" cy="769441"/>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Final takeaways</a:t>
            </a:r>
          </a:p>
        </p:txBody>
      </p:sp>
      <p:sp>
        <p:nvSpPr>
          <p:cNvPr id="4" name="TextBox 3">
            <a:extLst>
              <a:ext uri="{FF2B5EF4-FFF2-40B4-BE49-F238E27FC236}">
                <a16:creationId xmlns:a16="http://schemas.microsoft.com/office/drawing/2014/main" id="{2AEDA84D-558D-398E-8809-9B4480C0FD93}"/>
              </a:ext>
            </a:extLst>
          </p:cNvPr>
          <p:cNvSpPr txBox="1"/>
          <p:nvPr/>
        </p:nvSpPr>
        <p:spPr>
          <a:xfrm>
            <a:off x="539803" y="2551350"/>
            <a:ext cx="5556197" cy="3046988"/>
          </a:xfrm>
          <a:prstGeom prst="rect">
            <a:avLst/>
          </a:prstGeom>
          <a:noFill/>
        </p:spPr>
        <p:txBody>
          <a:bodyPr wrap="square" rtlCol="0">
            <a:spAutoFit/>
          </a:bodyPr>
          <a:lstStyle/>
          <a:p>
            <a:pPr marL="0" lvl="1"/>
            <a:r>
              <a:rPr lang="en-US" sz="1600" dirty="0">
                <a:solidFill>
                  <a:srgbClr val="3D4354"/>
                </a:solidFill>
                <a:latin typeface="Lato" panose="020F0502020204030203" pitchFamily="34" charset="77"/>
              </a:rPr>
              <a:t>Change your persona from any page to view different graphics/data points.</a:t>
            </a:r>
          </a:p>
          <a:p>
            <a:pPr marL="0" lvl="1"/>
            <a:endParaRPr lang="en-US" sz="1600" dirty="0">
              <a:solidFill>
                <a:srgbClr val="3D4354"/>
              </a:solidFill>
              <a:latin typeface="Lato" panose="020F0502020204030203" pitchFamily="34" charset="77"/>
            </a:endParaRPr>
          </a:p>
          <a:p>
            <a:pPr marL="0" lvl="1"/>
            <a:r>
              <a:rPr lang="en-US" sz="1600" dirty="0">
                <a:solidFill>
                  <a:srgbClr val="3D4354"/>
                </a:solidFill>
                <a:latin typeface="Lato" panose="020F0502020204030203" pitchFamily="34" charset="77"/>
              </a:rPr>
              <a:t>Use data to ask questions and generate your discussion.</a:t>
            </a:r>
          </a:p>
          <a:p>
            <a:pPr marL="0" lvl="1"/>
            <a:endParaRPr lang="en-US" sz="1600" dirty="0">
              <a:solidFill>
                <a:srgbClr val="3D4354"/>
              </a:solidFill>
              <a:latin typeface="Lato" panose="020F0502020204030203" pitchFamily="34" charset="77"/>
            </a:endParaRPr>
          </a:p>
          <a:p>
            <a:pPr marL="0" lvl="1"/>
            <a:r>
              <a:rPr lang="en-US" sz="1600" dirty="0">
                <a:solidFill>
                  <a:srgbClr val="3D4354"/>
                </a:solidFill>
                <a:latin typeface="Lato" panose="020F0502020204030203" pitchFamily="34" charset="77"/>
              </a:rPr>
              <a:t>Data is a tool, not an answer.</a:t>
            </a:r>
          </a:p>
          <a:p>
            <a:pPr marL="0" lvl="1"/>
            <a:endParaRPr lang="en-US" sz="1600" dirty="0">
              <a:solidFill>
                <a:srgbClr val="3D4354"/>
              </a:solidFill>
              <a:latin typeface="Lato" panose="020F0502020204030203" pitchFamily="34" charset="77"/>
            </a:endParaRPr>
          </a:p>
          <a:p>
            <a:pPr marL="0" lvl="1"/>
            <a:r>
              <a:rPr lang="en-US" sz="1600" dirty="0">
                <a:solidFill>
                  <a:srgbClr val="3D4354"/>
                </a:solidFill>
                <a:latin typeface="Lato" panose="020F0502020204030203" pitchFamily="34" charset="77"/>
              </a:rPr>
              <a:t>Context matters for seeing the whole story behind data.</a:t>
            </a:r>
          </a:p>
          <a:p>
            <a:pPr marL="0" lvl="1"/>
            <a:endParaRPr lang="en-US" sz="1600" dirty="0">
              <a:solidFill>
                <a:srgbClr val="3D4354"/>
              </a:solidFill>
              <a:latin typeface="Lato" panose="020F0502020204030203" pitchFamily="34" charset="77"/>
            </a:endParaRPr>
          </a:p>
          <a:p>
            <a:pPr marL="0" lvl="1"/>
            <a:r>
              <a:rPr lang="en-US" sz="1600" dirty="0">
                <a:solidFill>
                  <a:srgbClr val="3D4354"/>
                </a:solidFill>
                <a:latin typeface="Lato" panose="020F0502020204030203" pitchFamily="34" charset="77"/>
              </a:rPr>
              <a:t>Different doesn’t always mean bad—ask questions about what variables might impact budgets and spending.</a:t>
            </a:r>
          </a:p>
          <a:p>
            <a:endParaRPr lang="en-US" sz="1600" dirty="0">
              <a:solidFill>
                <a:srgbClr val="3D4354"/>
              </a:solidFill>
              <a:latin typeface="Lato" panose="020F0502020204030203" pitchFamily="34" charset="77"/>
            </a:endParaRPr>
          </a:p>
        </p:txBody>
      </p:sp>
      <p:sp>
        <p:nvSpPr>
          <p:cNvPr id="12" name="TextBox 11">
            <a:extLst>
              <a:ext uri="{FF2B5EF4-FFF2-40B4-BE49-F238E27FC236}">
                <a16:creationId xmlns:a16="http://schemas.microsoft.com/office/drawing/2014/main" id="{44D754DD-375F-CCB3-4107-F2483A5D8D9E}"/>
              </a:ext>
            </a:extLst>
          </p:cNvPr>
          <p:cNvSpPr txBox="1"/>
          <p:nvPr/>
        </p:nvSpPr>
        <p:spPr>
          <a:xfrm>
            <a:off x="10437173" y="6424746"/>
            <a:ext cx="1265128" cy="307777"/>
          </a:xfrm>
          <a:prstGeom prst="rect">
            <a:avLst/>
          </a:prstGeom>
          <a:noFill/>
        </p:spPr>
        <p:txBody>
          <a:bodyPr wrap="square" rtlCol="0">
            <a:spAutoFit/>
          </a:bodyPr>
          <a:lstStyle/>
          <a:p>
            <a:pPr algn="r"/>
            <a:fld id="{5EE0B4FC-918E-7345-944A-B3643C9A7E02}" type="slidenum">
              <a:rPr lang="en-US" sz="1400" b="1" smtClean="0">
                <a:solidFill>
                  <a:schemeClr val="bg1"/>
                </a:solidFill>
                <a:latin typeface="Arial" panose="020B0604020202020204" pitchFamily="34" charset="0"/>
                <a:cs typeface="Arial" panose="020B0604020202020204" pitchFamily="34" charset="0"/>
              </a:rPr>
              <a:pPr algn="r"/>
              <a:t>16</a:t>
            </a:fld>
            <a:endParaRPr lang="en-US" sz="1400" b="1" dirty="0">
              <a:solidFill>
                <a:schemeClr val="bg1"/>
              </a:solidFill>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C971750A-8338-C37D-974B-CEC808CAEE9B}"/>
              </a:ext>
            </a:extLst>
          </p:cNvPr>
          <p:cNvSpPr/>
          <p:nvPr/>
        </p:nvSpPr>
        <p:spPr>
          <a:xfrm>
            <a:off x="9982200" y="432212"/>
            <a:ext cx="1669997" cy="433713"/>
          </a:xfrm>
          <a:prstGeom prst="roundRect">
            <a:avLst>
              <a:gd name="adj" fmla="val 50000"/>
            </a:avLst>
          </a:prstGeom>
          <a:solidFill>
            <a:srgbClr val="E0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7DD79F0-CACA-1F58-5BB1-A4EA25987595}"/>
              </a:ext>
            </a:extLst>
          </p:cNvPr>
          <p:cNvSpPr txBox="1"/>
          <p:nvPr/>
        </p:nvSpPr>
        <p:spPr>
          <a:xfrm>
            <a:off x="9927771" y="491269"/>
            <a:ext cx="1724426" cy="307777"/>
          </a:xfrm>
          <a:prstGeom prst="rect">
            <a:avLst/>
          </a:prstGeom>
          <a:noFill/>
        </p:spPr>
        <p:txBody>
          <a:bodyPr wrap="square" rtlCol="0">
            <a:spAutoFit/>
          </a:bodyPr>
          <a:lstStyle/>
          <a:p>
            <a:pPr algn="ctr"/>
            <a:r>
              <a:rPr lang="en-US" sz="1400" b="1" dirty="0">
                <a:solidFill>
                  <a:srgbClr val="0177A1"/>
                </a:solidFill>
                <a:latin typeface="Arial" panose="020B0604020202020204" pitchFamily="34" charset="0"/>
                <a:cs typeface="Arial" panose="020B0604020202020204" pitchFamily="34" charset="0"/>
              </a:rPr>
              <a:t>CONTEXT</a:t>
            </a:r>
          </a:p>
        </p:txBody>
      </p:sp>
    </p:spTree>
    <p:extLst>
      <p:ext uri="{BB962C8B-B14F-4D97-AF65-F5344CB8AC3E}">
        <p14:creationId xmlns:p14="http://schemas.microsoft.com/office/powerpoint/2010/main" val="3546576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68E326-D27A-7AA2-91A2-0C0686AC616F}"/>
              </a:ext>
            </a:extLst>
          </p:cNvPr>
          <p:cNvPicPr>
            <a:picLocks noChangeAspect="1"/>
          </p:cNvPicPr>
          <p:nvPr/>
        </p:nvPicPr>
        <p:blipFill>
          <a:blip r:embed="rId2">
            <a:alphaModFix amt="40000"/>
          </a:blip>
          <a:stretch>
            <a:fillRect/>
          </a:stretch>
        </p:blipFill>
        <p:spPr>
          <a:xfrm>
            <a:off x="-1943059" y="-596348"/>
            <a:ext cx="14241076" cy="9655422"/>
          </a:xfrm>
          <a:prstGeom prst="rect">
            <a:avLst/>
          </a:prstGeom>
        </p:spPr>
      </p:pic>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6232" y="2207173"/>
            <a:ext cx="6179536" cy="1602102"/>
          </a:xfrm>
          <a:prstGeom prst="rect">
            <a:avLst/>
          </a:prstGeom>
        </p:spPr>
      </p:pic>
    </p:spTree>
    <p:extLst>
      <p:ext uri="{BB962C8B-B14F-4D97-AF65-F5344CB8AC3E}">
        <p14:creationId xmlns:p14="http://schemas.microsoft.com/office/powerpoint/2010/main" val="88843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271FB6-7960-412D-1180-30E90D718974}"/>
              </a:ext>
            </a:extLst>
          </p:cNvPr>
          <p:cNvSpPr/>
          <p:nvPr/>
        </p:nvSpPr>
        <p:spPr>
          <a:xfrm>
            <a:off x="0" y="6357867"/>
            <a:ext cx="12192000" cy="500132"/>
          </a:xfrm>
          <a:prstGeom prst="rect">
            <a:avLst/>
          </a:prstGeom>
          <a:solidFill>
            <a:srgbClr val="3D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4355"/>
              </a:solidFill>
            </a:endParaRPr>
          </a:p>
        </p:txBody>
      </p:sp>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803" y="432963"/>
            <a:ext cx="1669997" cy="432962"/>
          </a:xfrm>
          <a:prstGeom prst="rect">
            <a:avLst/>
          </a:prstGeom>
        </p:spPr>
      </p:pic>
      <p:pic>
        <p:nvPicPr>
          <p:cNvPr id="3074" name="Picture 2" descr="Photograph of a student sitting in a classroom, taking notes and looking at a teacher in the foreground. Other students at their desks are shown slightly out of focus in the background.">
            <a:extLst>
              <a:ext uri="{FF2B5EF4-FFF2-40B4-BE49-F238E27FC236}">
                <a16:creationId xmlns:a16="http://schemas.microsoft.com/office/drawing/2014/main" id="{3C993D4E-76D4-4409-885C-FB9715458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1632" y="1742386"/>
            <a:ext cx="5080565" cy="37390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A5FA811-52E4-CB3E-041F-9FFEC97500BF}"/>
              </a:ext>
            </a:extLst>
          </p:cNvPr>
          <p:cNvSpPr txBox="1"/>
          <p:nvPr/>
        </p:nvSpPr>
        <p:spPr>
          <a:xfrm>
            <a:off x="539803" y="1461585"/>
            <a:ext cx="5556197" cy="769441"/>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Overview</a:t>
            </a:r>
          </a:p>
        </p:txBody>
      </p:sp>
      <p:sp>
        <p:nvSpPr>
          <p:cNvPr id="4" name="TextBox 3">
            <a:extLst>
              <a:ext uri="{FF2B5EF4-FFF2-40B4-BE49-F238E27FC236}">
                <a16:creationId xmlns:a16="http://schemas.microsoft.com/office/drawing/2014/main" id="{2AEDA84D-558D-398E-8809-9B4480C0FD93}"/>
              </a:ext>
            </a:extLst>
          </p:cNvPr>
          <p:cNvSpPr txBox="1"/>
          <p:nvPr/>
        </p:nvSpPr>
        <p:spPr>
          <a:xfrm>
            <a:off x="539803" y="2551350"/>
            <a:ext cx="5556197" cy="1815882"/>
          </a:xfrm>
          <a:prstGeom prst="rect">
            <a:avLst/>
          </a:prstGeom>
          <a:noFill/>
        </p:spPr>
        <p:txBody>
          <a:bodyPr wrap="square" rtlCol="0">
            <a:spAutoFit/>
          </a:bodyPr>
          <a:lstStyle/>
          <a:p>
            <a:pPr marL="0" lvl="1"/>
            <a:r>
              <a:rPr lang="en-US" sz="1600" dirty="0">
                <a:solidFill>
                  <a:srgbClr val="3D4354"/>
                </a:solidFill>
                <a:latin typeface="Lato" panose="020F0502020204030203" pitchFamily="34" charset="77"/>
              </a:rPr>
              <a:t>History and legislation</a:t>
            </a:r>
          </a:p>
          <a:p>
            <a:pPr marL="0" lvl="1"/>
            <a:endParaRPr lang="en-US" sz="1600" dirty="0">
              <a:solidFill>
                <a:srgbClr val="3D4354"/>
              </a:solidFill>
              <a:latin typeface="Lato" panose="020F0502020204030203" pitchFamily="34" charset="77"/>
            </a:endParaRPr>
          </a:p>
          <a:p>
            <a:pPr marL="0" lvl="1"/>
            <a:r>
              <a:rPr lang="en-US" sz="1600" dirty="0">
                <a:solidFill>
                  <a:srgbClr val="3D4354"/>
                </a:solidFill>
                <a:latin typeface="Lato" panose="020F0502020204030203" pitchFamily="34" charset="77"/>
              </a:rPr>
              <a:t>Data sources</a:t>
            </a:r>
          </a:p>
          <a:p>
            <a:pPr marL="0" lvl="1"/>
            <a:endParaRPr lang="en-US" sz="1600" dirty="0">
              <a:solidFill>
                <a:srgbClr val="3D4354"/>
              </a:solidFill>
              <a:latin typeface="Lato" panose="020F0502020204030203" pitchFamily="34" charset="77"/>
            </a:endParaRPr>
          </a:p>
          <a:p>
            <a:pPr marL="0" lvl="1"/>
            <a:r>
              <a:rPr lang="en-US" sz="1600" dirty="0">
                <a:solidFill>
                  <a:srgbClr val="3D4354"/>
                </a:solidFill>
                <a:latin typeface="Lato" panose="020F0502020204030203" pitchFamily="34" charset="77"/>
              </a:rPr>
              <a:t>Navigating the Portal</a:t>
            </a:r>
          </a:p>
          <a:p>
            <a:pPr marL="0" lvl="1"/>
            <a:endParaRPr lang="en-US" sz="1600" dirty="0">
              <a:solidFill>
                <a:srgbClr val="3D4354"/>
              </a:solidFill>
              <a:latin typeface="Lato" panose="020F0502020204030203" pitchFamily="34" charset="77"/>
            </a:endParaRPr>
          </a:p>
          <a:p>
            <a:pPr marL="0" lvl="1"/>
            <a:r>
              <a:rPr lang="en-US" sz="1600" dirty="0">
                <a:solidFill>
                  <a:srgbClr val="3D4354"/>
                </a:solidFill>
                <a:latin typeface="Lato" panose="020F0502020204030203" pitchFamily="34" charset="77"/>
              </a:rPr>
              <a:t>Other Context</a:t>
            </a:r>
          </a:p>
        </p:txBody>
      </p:sp>
      <p:sp>
        <p:nvSpPr>
          <p:cNvPr id="12" name="TextBox 11">
            <a:extLst>
              <a:ext uri="{FF2B5EF4-FFF2-40B4-BE49-F238E27FC236}">
                <a16:creationId xmlns:a16="http://schemas.microsoft.com/office/drawing/2014/main" id="{44D754DD-375F-CCB3-4107-F2483A5D8D9E}"/>
              </a:ext>
            </a:extLst>
          </p:cNvPr>
          <p:cNvSpPr txBox="1"/>
          <p:nvPr/>
        </p:nvSpPr>
        <p:spPr>
          <a:xfrm>
            <a:off x="10437173" y="6424746"/>
            <a:ext cx="1265128" cy="307777"/>
          </a:xfrm>
          <a:prstGeom prst="rect">
            <a:avLst/>
          </a:prstGeom>
          <a:noFill/>
        </p:spPr>
        <p:txBody>
          <a:bodyPr wrap="square" rtlCol="0">
            <a:spAutoFit/>
          </a:bodyPr>
          <a:lstStyle/>
          <a:p>
            <a:pPr algn="r"/>
            <a:fld id="{5EE0B4FC-918E-7345-944A-B3643C9A7E02}" type="slidenum">
              <a:rPr lang="en-US" sz="1400" b="1" smtClean="0">
                <a:solidFill>
                  <a:schemeClr val="bg1"/>
                </a:solidFill>
                <a:latin typeface="Arial" panose="020B0604020202020204" pitchFamily="34" charset="0"/>
                <a:cs typeface="Arial" panose="020B0604020202020204" pitchFamily="34" charset="0"/>
              </a:rPr>
              <a:pPr algn="r"/>
              <a:t>2</a:t>
            </a:fld>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9811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803" y="432963"/>
            <a:ext cx="1669997" cy="432962"/>
          </a:xfrm>
          <a:prstGeom prst="rect">
            <a:avLst/>
          </a:prstGeom>
        </p:spPr>
      </p:pic>
      <p:sp>
        <p:nvSpPr>
          <p:cNvPr id="3" name="TextBox 2">
            <a:extLst>
              <a:ext uri="{FF2B5EF4-FFF2-40B4-BE49-F238E27FC236}">
                <a16:creationId xmlns:a16="http://schemas.microsoft.com/office/drawing/2014/main" id="{3A5FA811-52E4-CB3E-041F-9FFEC97500BF}"/>
              </a:ext>
            </a:extLst>
          </p:cNvPr>
          <p:cNvSpPr txBox="1"/>
          <p:nvPr/>
        </p:nvSpPr>
        <p:spPr>
          <a:xfrm>
            <a:off x="539803" y="1461585"/>
            <a:ext cx="11765408" cy="769441"/>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Portal Legislation</a:t>
            </a:r>
          </a:p>
        </p:txBody>
      </p:sp>
      <p:sp>
        <p:nvSpPr>
          <p:cNvPr id="4" name="TextBox 3">
            <a:extLst>
              <a:ext uri="{FF2B5EF4-FFF2-40B4-BE49-F238E27FC236}">
                <a16:creationId xmlns:a16="http://schemas.microsoft.com/office/drawing/2014/main" id="{2AEDA84D-558D-398E-8809-9B4480C0FD93}"/>
              </a:ext>
            </a:extLst>
          </p:cNvPr>
          <p:cNvSpPr txBox="1"/>
          <p:nvPr/>
        </p:nvSpPr>
        <p:spPr>
          <a:xfrm>
            <a:off x="539803" y="2299061"/>
            <a:ext cx="11112394" cy="3570208"/>
          </a:xfrm>
          <a:prstGeom prst="rect">
            <a:avLst/>
          </a:prstGeom>
          <a:noFill/>
        </p:spPr>
        <p:txBody>
          <a:bodyPr wrap="square" rtlCol="0">
            <a:spAutoFit/>
          </a:bodyPr>
          <a:lstStyle/>
          <a:p>
            <a:r>
              <a:rPr lang="en-US" sz="1600" dirty="0">
                <a:solidFill>
                  <a:srgbClr val="3D4354"/>
                </a:solidFill>
                <a:latin typeface="Lato" panose="020F0502020204030203" pitchFamily="34" charset="77"/>
              </a:rPr>
              <a:t>The 2021 Arizona Revised Statute §15-747 requires the Arizona Department of Administration to develop a school financial transparency portal:</a:t>
            </a:r>
          </a:p>
          <a:p>
            <a:endParaRPr lang="en-US" dirty="0">
              <a:latin typeface="Lato" panose="020F0502020204030203" pitchFamily="34" charset="0"/>
              <a:ea typeface="Lato" panose="020F0502020204030203" pitchFamily="34" charset="0"/>
              <a:cs typeface="Lato" panose="020F0502020204030203" pitchFamily="34" charset="0"/>
            </a:endParaRPr>
          </a:p>
          <a:p>
            <a:r>
              <a:rPr lang="en-US" sz="1600" i="1" dirty="0">
                <a:solidFill>
                  <a:srgbClr val="3D4354"/>
                </a:solidFill>
                <a:latin typeface="Lato" panose="020F0502020204030203" pitchFamily="34" charset="77"/>
              </a:rPr>
              <a:t>“Beginning in fiscal year 2021-2022, the department of administration shall develop a transparent and easily accessible school financial transparency portal that includes the following school level data for charter schools, individual schools operated by a school district and school districts:</a:t>
            </a:r>
          </a:p>
          <a:p>
            <a:pPr marL="342795" indent="-342900">
              <a:buFont typeface="+mj-lt"/>
              <a:buAutoNum type="arabicPeriod"/>
            </a:pPr>
            <a:r>
              <a:rPr lang="en-US" sz="1600" i="1" dirty="0">
                <a:solidFill>
                  <a:srgbClr val="3D4354"/>
                </a:solidFill>
                <a:latin typeface="Lato" panose="020F0502020204030203" pitchFamily="34" charset="77"/>
              </a:rPr>
              <a:t>The detailed total revenues generated by weighted student count.</a:t>
            </a:r>
          </a:p>
          <a:p>
            <a:pPr marL="342795" indent="-342900">
              <a:buFont typeface="+mj-lt"/>
              <a:buAutoNum type="arabicPeriod"/>
            </a:pPr>
            <a:r>
              <a:rPr lang="en-US" sz="1600" i="1" dirty="0">
                <a:solidFill>
                  <a:srgbClr val="3D4354"/>
                </a:solidFill>
                <a:latin typeface="Lato" panose="020F0502020204030203" pitchFamily="34" charset="77"/>
              </a:rPr>
              <a:t>The total allocated federal, state and local revenues.</a:t>
            </a:r>
          </a:p>
          <a:p>
            <a:pPr marL="342795" indent="-342900">
              <a:buFont typeface="+mj-lt"/>
              <a:buAutoNum type="arabicPeriod"/>
            </a:pPr>
            <a:r>
              <a:rPr lang="en-US" sz="1600" i="1" dirty="0">
                <a:solidFill>
                  <a:srgbClr val="3D4354"/>
                </a:solidFill>
                <a:latin typeface="Lato" panose="020F0502020204030203" pitchFamily="34" charset="77"/>
              </a:rPr>
              <a:t>The allocation of classroom site fund monies.</a:t>
            </a:r>
          </a:p>
          <a:p>
            <a:pPr marL="342795" indent="-342900">
              <a:buFont typeface="+mj-lt"/>
              <a:buAutoNum type="arabicPeriod"/>
            </a:pPr>
            <a:r>
              <a:rPr lang="en-US" sz="1600" i="1" dirty="0">
                <a:solidFill>
                  <a:srgbClr val="3D4354"/>
                </a:solidFill>
                <a:latin typeface="Lato" panose="020F0502020204030203" pitchFamily="34" charset="77"/>
              </a:rPr>
              <a:t>The amounts allocated for teacher pay and benefits, classroom supplies, student support and other expenditures.</a:t>
            </a:r>
          </a:p>
          <a:p>
            <a:pPr marL="342795" indent="-342900">
              <a:buFont typeface="+mj-lt"/>
              <a:buAutoNum type="arabicPeriod"/>
            </a:pPr>
            <a:r>
              <a:rPr lang="en-US" sz="1600" i="1" dirty="0">
                <a:solidFill>
                  <a:srgbClr val="3D4354"/>
                </a:solidFill>
                <a:latin typeface="Lato" panose="020F0502020204030203" pitchFamily="34" charset="77"/>
              </a:rPr>
              <a:t> A comparison of the funding information for each school in relation to the funding information for other schools in the same local education agency.</a:t>
            </a:r>
          </a:p>
          <a:p>
            <a:pPr marL="342795" indent="-342900">
              <a:buFont typeface="+mj-lt"/>
              <a:buAutoNum type="arabicPeriod"/>
            </a:pPr>
            <a:r>
              <a:rPr lang="en-US" sz="1600" i="1" dirty="0">
                <a:solidFill>
                  <a:srgbClr val="3D4354"/>
                </a:solidFill>
                <a:latin typeface="Lato" panose="020F0502020204030203" pitchFamily="34" charset="77"/>
              </a:rPr>
              <a:t>Any other information that is necessary for a transparent comparison between schools with respect to their revenues, expenditures, student demographics or academic achievement.”</a:t>
            </a:r>
            <a:endParaRPr lang="en-US" sz="1600" dirty="0">
              <a:solidFill>
                <a:srgbClr val="3D4354"/>
              </a:solidFill>
              <a:latin typeface="Lato" panose="020F0502020204030203" pitchFamily="34" charset="77"/>
            </a:endParaRPr>
          </a:p>
        </p:txBody>
      </p:sp>
      <p:sp>
        <p:nvSpPr>
          <p:cNvPr id="10" name="Rectangle 9">
            <a:extLst>
              <a:ext uri="{FF2B5EF4-FFF2-40B4-BE49-F238E27FC236}">
                <a16:creationId xmlns:a16="http://schemas.microsoft.com/office/drawing/2014/main" id="{209E65C4-EC11-6A5C-4965-D3635F643D4F}"/>
              </a:ext>
            </a:extLst>
          </p:cNvPr>
          <p:cNvSpPr/>
          <p:nvPr/>
        </p:nvSpPr>
        <p:spPr>
          <a:xfrm>
            <a:off x="0" y="6357867"/>
            <a:ext cx="12192000" cy="500132"/>
          </a:xfrm>
          <a:prstGeom prst="rect">
            <a:avLst/>
          </a:prstGeom>
          <a:solidFill>
            <a:srgbClr val="3D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4355"/>
              </a:solidFill>
            </a:endParaRPr>
          </a:p>
        </p:txBody>
      </p:sp>
      <p:sp>
        <p:nvSpPr>
          <p:cNvPr id="11" name="TextBox 10">
            <a:extLst>
              <a:ext uri="{FF2B5EF4-FFF2-40B4-BE49-F238E27FC236}">
                <a16:creationId xmlns:a16="http://schemas.microsoft.com/office/drawing/2014/main" id="{6E28F7BB-D51F-C059-4180-AA922A1DA6D9}"/>
              </a:ext>
            </a:extLst>
          </p:cNvPr>
          <p:cNvSpPr txBox="1"/>
          <p:nvPr/>
        </p:nvSpPr>
        <p:spPr>
          <a:xfrm>
            <a:off x="10437173" y="6424746"/>
            <a:ext cx="1265128" cy="307777"/>
          </a:xfrm>
          <a:prstGeom prst="rect">
            <a:avLst/>
          </a:prstGeom>
          <a:noFill/>
        </p:spPr>
        <p:txBody>
          <a:bodyPr wrap="square" rtlCol="0">
            <a:spAutoFit/>
          </a:bodyPr>
          <a:lstStyle/>
          <a:p>
            <a:pPr algn="r"/>
            <a:fld id="{5EE0B4FC-918E-7345-944A-B3643C9A7E02}" type="slidenum">
              <a:rPr lang="en-US" sz="1400" b="1" smtClean="0">
                <a:solidFill>
                  <a:schemeClr val="bg1"/>
                </a:solidFill>
                <a:latin typeface="Arial" panose="020B0604020202020204" pitchFamily="34" charset="0"/>
                <a:cs typeface="Arial" panose="020B0604020202020204" pitchFamily="34" charset="0"/>
              </a:rPr>
              <a:pPr algn="r"/>
              <a:t>3</a:t>
            </a:fld>
            <a:endParaRPr lang="en-US" sz="1400" b="1" dirty="0">
              <a:solidFill>
                <a:schemeClr val="bg1"/>
              </a:solidFill>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65242006-8CD4-B816-CDC4-2B7F9500FB69}"/>
              </a:ext>
            </a:extLst>
          </p:cNvPr>
          <p:cNvSpPr/>
          <p:nvPr/>
        </p:nvSpPr>
        <p:spPr>
          <a:xfrm>
            <a:off x="8987246" y="432212"/>
            <a:ext cx="2664951" cy="433713"/>
          </a:xfrm>
          <a:prstGeom prst="roundRect">
            <a:avLst>
              <a:gd name="adj" fmla="val 50000"/>
            </a:avLst>
          </a:prstGeom>
          <a:solidFill>
            <a:srgbClr val="E0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2E83788-7907-4D97-3BF7-5AAC9DF85133}"/>
              </a:ext>
            </a:extLst>
          </p:cNvPr>
          <p:cNvSpPr txBox="1"/>
          <p:nvPr/>
        </p:nvSpPr>
        <p:spPr>
          <a:xfrm>
            <a:off x="8987246" y="491268"/>
            <a:ext cx="2664951" cy="307777"/>
          </a:xfrm>
          <a:prstGeom prst="rect">
            <a:avLst/>
          </a:prstGeom>
          <a:noFill/>
        </p:spPr>
        <p:txBody>
          <a:bodyPr wrap="square" rtlCol="0">
            <a:spAutoFit/>
          </a:bodyPr>
          <a:lstStyle/>
          <a:p>
            <a:pPr algn="ctr"/>
            <a:r>
              <a:rPr lang="en-US" sz="1400" b="1" dirty="0">
                <a:solidFill>
                  <a:srgbClr val="0177A1"/>
                </a:solidFill>
                <a:latin typeface="Arial" panose="020B0604020202020204" pitchFamily="34" charset="0"/>
                <a:cs typeface="Arial" panose="020B0604020202020204" pitchFamily="34" charset="0"/>
              </a:rPr>
              <a:t>HISTORY &amp; LEGISLATION</a:t>
            </a:r>
          </a:p>
        </p:txBody>
      </p:sp>
    </p:spTree>
    <p:extLst>
      <p:ext uri="{BB962C8B-B14F-4D97-AF65-F5344CB8AC3E}">
        <p14:creationId xmlns:p14="http://schemas.microsoft.com/office/powerpoint/2010/main" val="249756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6E3825-D192-35E7-DEFC-4C8DA891AB87}"/>
              </a:ext>
            </a:extLst>
          </p:cNvPr>
          <p:cNvSpPr txBox="1"/>
          <p:nvPr/>
        </p:nvSpPr>
        <p:spPr>
          <a:xfrm>
            <a:off x="539803" y="2551350"/>
            <a:ext cx="5556197" cy="3662541"/>
          </a:xfrm>
          <a:prstGeom prst="rect">
            <a:avLst/>
          </a:prstGeom>
          <a:noFill/>
        </p:spPr>
        <p:txBody>
          <a:bodyPr wrap="square" rtlCol="0">
            <a:spAutoFit/>
          </a:bodyPr>
          <a:lstStyle/>
          <a:p>
            <a:r>
              <a:rPr lang="en-US" sz="2000" b="1" dirty="0">
                <a:solidFill>
                  <a:srgbClr val="0093B8"/>
                </a:solidFill>
                <a:latin typeface="Lato" panose="020F0502020204030203" pitchFamily="34" charset="77"/>
              </a:rPr>
              <a:t>AZ Auditor General Annual Finance Report</a:t>
            </a:r>
          </a:p>
          <a:p>
            <a:endParaRPr lang="en-US" sz="1600" dirty="0">
              <a:solidFill>
                <a:srgbClr val="3D4354"/>
              </a:solidFill>
              <a:latin typeface="Lato" panose="020F0502020204030203" pitchFamily="34" charset="77"/>
            </a:endParaRPr>
          </a:p>
          <a:p>
            <a:r>
              <a:rPr lang="en-US" sz="1600" dirty="0">
                <a:solidFill>
                  <a:srgbClr val="3D4354"/>
                </a:solidFill>
                <a:latin typeface="Lato" panose="020F0502020204030203" pitchFamily="34" charset="77"/>
              </a:rPr>
              <a:t>This is filler text. This is some more filler text. Please delete this and enter your content here. This is filler text. This is some more filler text. Please delete this and enter your content here. </a:t>
            </a:r>
          </a:p>
          <a:p>
            <a:endParaRPr lang="en-US" sz="1600" dirty="0">
              <a:solidFill>
                <a:srgbClr val="3D4354"/>
              </a:solidFill>
              <a:latin typeface="Lato" panose="020F0502020204030203" pitchFamily="34" charset="77"/>
            </a:endParaRPr>
          </a:p>
          <a:p>
            <a:r>
              <a:rPr lang="en-US" sz="2000" b="1" dirty="0">
                <a:solidFill>
                  <a:srgbClr val="0093B8"/>
                </a:solidFill>
                <a:latin typeface="Lato" panose="020F0502020204030203" pitchFamily="34" charset="77"/>
              </a:rPr>
              <a:t>AZ Department of Education</a:t>
            </a:r>
            <a:endParaRPr lang="en-US" sz="1600" b="1" dirty="0">
              <a:solidFill>
                <a:srgbClr val="3D4354"/>
              </a:solidFill>
              <a:latin typeface="Lato Heavy" panose="020F0502020204030203" pitchFamily="34" charset="77"/>
            </a:endParaRPr>
          </a:p>
          <a:p>
            <a:endParaRPr lang="en-US" sz="1600" b="1" dirty="0">
              <a:solidFill>
                <a:srgbClr val="3D4354"/>
              </a:solidFill>
              <a:latin typeface="Lato" panose="020F0502020204030203" pitchFamily="34" charset="77"/>
            </a:endParaRPr>
          </a:p>
          <a:p>
            <a:r>
              <a:rPr lang="en-US" sz="1600" dirty="0">
                <a:solidFill>
                  <a:srgbClr val="3D4354"/>
                </a:solidFill>
                <a:latin typeface="Lato" panose="020F0502020204030203" pitchFamily="34" charset="77"/>
              </a:rPr>
              <a:t>This is filler text. This is some more filler text. Please delete this and enter your content here. This is filler text. This is some more filler text. Please delete this and enter your content here. </a:t>
            </a:r>
          </a:p>
          <a:p>
            <a:endParaRPr lang="en-US" sz="1600" b="1" dirty="0">
              <a:solidFill>
                <a:srgbClr val="3D4354"/>
              </a:solidFill>
              <a:latin typeface="Lato Heavy" panose="020F0502020204030203" pitchFamily="34" charset="77"/>
            </a:endParaRPr>
          </a:p>
        </p:txBody>
      </p:sp>
      <p:sp>
        <p:nvSpPr>
          <p:cNvPr id="5" name="Rectangle 4">
            <a:extLst>
              <a:ext uri="{FF2B5EF4-FFF2-40B4-BE49-F238E27FC236}">
                <a16:creationId xmlns:a16="http://schemas.microsoft.com/office/drawing/2014/main" id="{A9271FB6-7960-412D-1180-30E90D718974}"/>
              </a:ext>
            </a:extLst>
          </p:cNvPr>
          <p:cNvSpPr/>
          <p:nvPr/>
        </p:nvSpPr>
        <p:spPr>
          <a:xfrm>
            <a:off x="0" y="6357867"/>
            <a:ext cx="12192000" cy="500132"/>
          </a:xfrm>
          <a:prstGeom prst="rect">
            <a:avLst/>
          </a:prstGeom>
          <a:solidFill>
            <a:srgbClr val="3D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4355"/>
              </a:solidFill>
            </a:endParaRPr>
          </a:p>
        </p:txBody>
      </p:sp>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803" y="432963"/>
            <a:ext cx="1669997" cy="432962"/>
          </a:xfrm>
          <a:prstGeom prst="rect">
            <a:avLst/>
          </a:prstGeom>
        </p:spPr>
      </p:pic>
      <p:sp>
        <p:nvSpPr>
          <p:cNvPr id="3" name="TextBox 2">
            <a:extLst>
              <a:ext uri="{FF2B5EF4-FFF2-40B4-BE49-F238E27FC236}">
                <a16:creationId xmlns:a16="http://schemas.microsoft.com/office/drawing/2014/main" id="{3A5FA811-52E4-CB3E-041F-9FFEC97500BF}"/>
              </a:ext>
            </a:extLst>
          </p:cNvPr>
          <p:cNvSpPr txBox="1"/>
          <p:nvPr/>
        </p:nvSpPr>
        <p:spPr>
          <a:xfrm>
            <a:off x="539803" y="1461585"/>
            <a:ext cx="10603685" cy="769441"/>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Where does the data come from?</a:t>
            </a:r>
          </a:p>
        </p:txBody>
      </p:sp>
      <p:sp>
        <p:nvSpPr>
          <p:cNvPr id="8" name="Rounded Rectangle 7">
            <a:extLst>
              <a:ext uri="{FF2B5EF4-FFF2-40B4-BE49-F238E27FC236}">
                <a16:creationId xmlns:a16="http://schemas.microsoft.com/office/drawing/2014/main" id="{9F2C4F15-FE97-3116-0775-271400437CE0}"/>
              </a:ext>
            </a:extLst>
          </p:cNvPr>
          <p:cNvSpPr/>
          <p:nvPr/>
        </p:nvSpPr>
        <p:spPr>
          <a:xfrm>
            <a:off x="9810206" y="432212"/>
            <a:ext cx="1841991" cy="433713"/>
          </a:xfrm>
          <a:prstGeom prst="roundRect">
            <a:avLst>
              <a:gd name="adj" fmla="val 50000"/>
            </a:avLst>
          </a:prstGeom>
          <a:solidFill>
            <a:srgbClr val="E0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E3ECF80-2DF5-7012-317E-88CA79CA298D}"/>
              </a:ext>
            </a:extLst>
          </p:cNvPr>
          <p:cNvSpPr txBox="1"/>
          <p:nvPr/>
        </p:nvSpPr>
        <p:spPr>
          <a:xfrm>
            <a:off x="9810206" y="491268"/>
            <a:ext cx="1841991" cy="307777"/>
          </a:xfrm>
          <a:prstGeom prst="rect">
            <a:avLst/>
          </a:prstGeom>
          <a:noFill/>
        </p:spPr>
        <p:txBody>
          <a:bodyPr wrap="square" rtlCol="0">
            <a:spAutoFit/>
          </a:bodyPr>
          <a:lstStyle/>
          <a:p>
            <a:pPr algn="ctr"/>
            <a:r>
              <a:rPr lang="en-US" sz="1400" b="1" dirty="0">
                <a:solidFill>
                  <a:srgbClr val="0177A1"/>
                </a:solidFill>
                <a:latin typeface="Arial" panose="020B0604020202020204" pitchFamily="34" charset="0"/>
                <a:cs typeface="Arial" panose="020B0604020202020204" pitchFamily="34" charset="0"/>
              </a:rPr>
              <a:t>DATA SOURCES</a:t>
            </a:r>
          </a:p>
        </p:txBody>
      </p:sp>
      <p:sp>
        <p:nvSpPr>
          <p:cNvPr id="12" name="TextBox 11">
            <a:extLst>
              <a:ext uri="{FF2B5EF4-FFF2-40B4-BE49-F238E27FC236}">
                <a16:creationId xmlns:a16="http://schemas.microsoft.com/office/drawing/2014/main" id="{44D754DD-375F-CCB3-4107-F2483A5D8D9E}"/>
              </a:ext>
            </a:extLst>
          </p:cNvPr>
          <p:cNvSpPr txBox="1"/>
          <p:nvPr/>
        </p:nvSpPr>
        <p:spPr>
          <a:xfrm>
            <a:off x="10437173" y="6424746"/>
            <a:ext cx="1265128" cy="307777"/>
          </a:xfrm>
          <a:prstGeom prst="rect">
            <a:avLst/>
          </a:prstGeom>
          <a:noFill/>
        </p:spPr>
        <p:txBody>
          <a:bodyPr wrap="square" rtlCol="0">
            <a:spAutoFit/>
          </a:bodyPr>
          <a:lstStyle/>
          <a:p>
            <a:pPr algn="r"/>
            <a:fld id="{5EE0B4FC-918E-7345-944A-B3643C9A7E02}" type="slidenum">
              <a:rPr lang="en-US" sz="1400" b="1" smtClean="0">
                <a:solidFill>
                  <a:schemeClr val="bg1"/>
                </a:solidFill>
                <a:latin typeface="Arial" panose="020B0604020202020204" pitchFamily="34" charset="0"/>
                <a:cs typeface="Arial" panose="020B0604020202020204" pitchFamily="34" charset="0"/>
              </a:rPr>
              <a:pPr algn="r"/>
              <a:t>4</a:t>
            </a:fld>
            <a:endParaRPr lang="en-US" sz="1400" b="1" dirty="0">
              <a:solidFill>
                <a:schemeClr val="bg1"/>
              </a:solidFill>
              <a:latin typeface="Arial" panose="020B0604020202020204" pitchFamily="34" charset="0"/>
              <a:cs typeface="Arial" panose="020B0604020202020204" pitchFamily="34" charset="0"/>
            </a:endParaRPr>
          </a:p>
        </p:txBody>
      </p:sp>
      <p:pic>
        <p:nvPicPr>
          <p:cNvPr id="2" name="Picture Placeholder 8" descr="Chart, pie chart&#10;&#10;Description automatically generated">
            <a:extLst>
              <a:ext uri="{FF2B5EF4-FFF2-40B4-BE49-F238E27FC236}">
                <a16:creationId xmlns:a16="http://schemas.microsoft.com/office/drawing/2014/main" id="{1AC609DA-1812-5B8A-38AB-FFCA3ABEA64E}"/>
              </a:ext>
            </a:extLst>
          </p:cNvPr>
          <p:cNvPicPr>
            <a:picLocks noChangeAspect="1"/>
          </p:cNvPicPr>
          <p:nvPr/>
        </p:nvPicPr>
        <p:blipFill>
          <a:blip r:embed="rId4">
            <a:extLst>
              <a:ext uri="{28A0092B-C50C-407E-A947-70E740481C1C}">
                <a14:useLocalDpi xmlns:a14="http://schemas.microsoft.com/office/drawing/2010/main" val="0"/>
              </a:ext>
            </a:extLst>
          </a:blip>
          <a:srcRect t="2983" b="2983"/>
          <a:stretch>
            <a:fillRect/>
          </a:stretch>
        </p:blipFill>
        <p:spPr>
          <a:xfrm>
            <a:off x="6655905" y="2551350"/>
            <a:ext cx="4996292" cy="3120439"/>
          </a:xfrm>
          <a:prstGeom prst="rect">
            <a:avLst/>
          </a:prstGeom>
          <a:ln>
            <a:solidFill>
              <a:schemeClr val="bg2">
                <a:lumMod val="9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1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803" y="432963"/>
            <a:ext cx="1669997" cy="432962"/>
          </a:xfrm>
          <a:prstGeom prst="rect">
            <a:avLst/>
          </a:prstGeom>
        </p:spPr>
      </p:pic>
      <p:sp>
        <p:nvSpPr>
          <p:cNvPr id="3" name="TextBox 2">
            <a:extLst>
              <a:ext uri="{FF2B5EF4-FFF2-40B4-BE49-F238E27FC236}">
                <a16:creationId xmlns:a16="http://schemas.microsoft.com/office/drawing/2014/main" id="{3A5FA811-52E4-CB3E-041F-9FFEC97500BF}"/>
              </a:ext>
            </a:extLst>
          </p:cNvPr>
          <p:cNvSpPr txBox="1"/>
          <p:nvPr/>
        </p:nvSpPr>
        <p:spPr>
          <a:xfrm>
            <a:off x="539803" y="1248452"/>
            <a:ext cx="11765408" cy="769441"/>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Choose your user experience</a:t>
            </a:r>
          </a:p>
        </p:txBody>
      </p:sp>
      <p:sp>
        <p:nvSpPr>
          <p:cNvPr id="4" name="TextBox 3">
            <a:extLst>
              <a:ext uri="{FF2B5EF4-FFF2-40B4-BE49-F238E27FC236}">
                <a16:creationId xmlns:a16="http://schemas.microsoft.com/office/drawing/2014/main" id="{2AEDA84D-558D-398E-8809-9B4480C0FD93}"/>
              </a:ext>
            </a:extLst>
          </p:cNvPr>
          <p:cNvSpPr txBox="1"/>
          <p:nvPr/>
        </p:nvSpPr>
        <p:spPr>
          <a:xfrm>
            <a:off x="539803" y="2085928"/>
            <a:ext cx="11112394" cy="1323439"/>
          </a:xfrm>
          <a:prstGeom prst="rect">
            <a:avLst/>
          </a:prstGeom>
          <a:noFill/>
        </p:spPr>
        <p:txBody>
          <a:bodyPr wrap="square" rtlCol="0">
            <a:spAutoFit/>
          </a:bodyPr>
          <a:lstStyle/>
          <a:p>
            <a:r>
              <a:rPr lang="en-US" sz="1600" dirty="0">
                <a:solidFill>
                  <a:srgbClr val="3D4354"/>
                </a:solidFill>
                <a:latin typeface="Lato" panose="020F0502020204030203" pitchFamily="34" charset="77"/>
              </a:rPr>
              <a:t>Guided experiences tailored to the interests of parents, legislators, school boards, and community members provide different perspectives on school spending data. Try them all to find the data view that best suits your needs or create your own comparison reports! </a:t>
            </a:r>
            <a:r>
              <a:rPr lang="en-US" sz="1600" b="1" i="1" dirty="0">
                <a:solidFill>
                  <a:srgbClr val="A23A5A"/>
                </a:solidFill>
                <a:latin typeface="Lato" panose="020F0502020204030203" pitchFamily="34" charset="77"/>
              </a:rPr>
              <a:t>Hover your cursor over any user type and click to try each user experience.</a:t>
            </a:r>
          </a:p>
          <a:p>
            <a:endParaRPr lang="en-US" sz="1600" dirty="0">
              <a:solidFill>
                <a:srgbClr val="3D4354"/>
              </a:solidFill>
              <a:latin typeface="Lato" panose="020F0502020204030203" pitchFamily="34" charset="77"/>
            </a:endParaRPr>
          </a:p>
          <a:p>
            <a:endParaRPr lang="en-US" sz="1600" dirty="0">
              <a:solidFill>
                <a:srgbClr val="3D4354"/>
              </a:solidFill>
              <a:latin typeface="Lato" panose="020F0502020204030203" pitchFamily="34" charset="77"/>
            </a:endParaRPr>
          </a:p>
        </p:txBody>
      </p:sp>
      <p:sp>
        <p:nvSpPr>
          <p:cNvPr id="10" name="Rectangle 9">
            <a:extLst>
              <a:ext uri="{FF2B5EF4-FFF2-40B4-BE49-F238E27FC236}">
                <a16:creationId xmlns:a16="http://schemas.microsoft.com/office/drawing/2014/main" id="{209E65C4-EC11-6A5C-4965-D3635F643D4F}"/>
              </a:ext>
            </a:extLst>
          </p:cNvPr>
          <p:cNvSpPr/>
          <p:nvPr/>
        </p:nvSpPr>
        <p:spPr>
          <a:xfrm>
            <a:off x="0" y="6357867"/>
            <a:ext cx="12192000" cy="500132"/>
          </a:xfrm>
          <a:prstGeom prst="rect">
            <a:avLst/>
          </a:prstGeom>
          <a:solidFill>
            <a:srgbClr val="3D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4355"/>
              </a:solidFill>
            </a:endParaRPr>
          </a:p>
        </p:txBody>
      </p:sp>
      <p:sp>
        <p:nvSpPr>
          <p:cNvPr id="11" name="TextBox 10">
            <a:extLst>
              <a:ext uri="{FF2B5EF4-FFF2-40B4-BE49-F238E27FC236}">
                <a16:creationId xmlns:a16="http://schemas.microsoft.com/office/drawing/2014/main" id="{6E28F7BB-D51F-C059-4180-AA922A1DA6D9}"/>
              </a:ext>
            </a:extLst>
          </p:cNvPr>
          <p:cNvSpPr txBox="1"/>
          <p:nvPr/>
        </p:nvSpPr>
        <p:spPr>
          <a:xfrm>
            <a:off x="10437173" y="6424746"/>
            <a:ext cx="1265128" cy="307777"/>
          </a:xfrm>
          <a:prstGeom prst="rect">
            <a:avLst/>
          </a:prstGeom>
          <a:noFill/>
        </p:spPr>
        <p:txBody>
          <a:bodyPr wrap="square" rtlCol="0">
            <a:spAutoFit/>
          </a:bodyPr>
          <a:lstStyle/>
          <a:p>
            <a:pPr algn="r"/>
            <a:fld id="{5EE0B4FC-918E-7345-944A-B3643C9A7E02}" type="slidenum">
              <a:rPr lang="en-US" sz="1400" b="1" smtClean="0">
                <a:solidFill>
                  <a:schemeClr val="bg1"/>
                </a:solidFill>
                <a:latin typeface="Arial" panose="020B0604020202020204" pitchFamily="34" charset="0"/>
                <a:cs typeface="Arial" panose="020B0604020202020204" pitchFamily="34" charset="0"/>
              </a:rPr>
              <a:pPr algn="r"/>
              <a:t>5</a:t>
            </a:fld>
            <a:endParaRPr lang="en-US" sz="1400" b="1" dirty="0">
              <a:solidFill>
                <a:schemeClr val="bg1"/>
              </a:solidFill>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65242006-8CD4-B816-CDC4-2B7F9500FB69}"/>
              </a:ext>
            </a:extLst>
          </p:cNvPr>
          <p:cNvSpPr/>
          <p:nvPr/>
        </p:nvSpPr>
        <p:spPr>
          <a:xfrm>
            <a:off x="9982200" y="432212"/>
            <a:ext cx="1669997" cy="433713"/>
          </a:xfrm>
          <a:prstGeom prst="roundRect">
            <a:avLst>
              <a:gd name="adj" fmla="val 50000"/>
            </a:avLst>
          </a:prstGeom>
          <a:solidFill>
            <a:srgbClr val="E0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2E83788-7907-4D97-3BF7-5AAC9DF85133}"/>
              </a:ext>
            </a:extLst>
          </p:cNvPr>
          <p:cNvSpPr txBox="1"/>
          <p:nvPr/>
        </p:nvSpPr>
        <p:spPr>
          <a:xfrm>
            <a:off x="9927771" y="491269"/>
            <a:ext cx="1724426" cy="307777"/>
          </a:xfrm>
          <a:prstGeom prst="rect">
            <a:avLst/>
          </a:prstGeom>
          <a:noFill/>
        </p:spPr>
        <p:txBody>
          <a:bodyPr wrap="square" rtlCol="0">
            <a:spAutoFit/>
          </a:bodyPr>
          <a:lstStyle/>
          <a:p>
            <a:pPr algn="ctr"/>
            <a:r>
              <a:rPr lang="en-US" sz="1400" b="1" dirty="0">
                <a:solidFill>
                  <a:srgbClr val="0177A1"/>
                </a:solidFill>
                <a:latin typeface="Arial" panose="020B0604020202020204" pitchFamily="34" charset="0"/>
                <a:cs typeface="Arial" panose="020B0604020202020204" pitchFamily="34" charset="0"/>
              </a:rPr>
              <a:t>NAVIGATION</a:t>
            </a:r>
          </a:p>
        </p:txBody>
      </p:sp>
      <p:pic>
        <p:nvPicPr>
          <p:cNvPr id="6" name="Picture 5" descr="Graphical user interface, application&#10;&#10;Description automatically generated">
            <a:extLst>
              <a:ext uri="{FF2B5EF4-FFF2-40B4-BE49-F238E27FC236}">
                <a16:creationId xmlns:a16="http://schemas.microsoft.com/office/drawing/2014/main" id="{5A243E20-9F1C-110B-BD99-6D595FB37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8181" y="3131790"/>
            <a:ext cx="8695637" cy="2943554"/>
          </a:xfrm>
          <a:prstGeom prst="rect">
            <a:avLst/>
          </a:prstGeom>
          <a:solidFill>
            <a:srgbClr val="E8EAF6"/>
          </a:solidFill>
          <a:ln>
            <a:solidFill>
              <a:schemeClr val="bg2">
                <a:lumMod val="9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4462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803" y="432963"/>
            <a:ext cx="1669997" cy="432962"/>
          </a:xfrm>
          <a:prstGeom prst="rect">
            <a:avLst/>
          </a:prstGeom>
        </p:spPr>
      </p:pic>
      <p:sp>
        <p:nvSpPr>
          <p:cNvPr id="3" name="TextBox 2">
            <a:extLst>
              <a:ext uri="{FF2B5EF4-FFF2-40B4-BE49-F238E27FC236}">
                <a16:creationId xmlns:a16="http://schemas.microsoft.com/office/drawing/2014/main" id="{3A5FA811-52E4-CB3E-041F-9FFEC97500BF}"/>
              </a:ext>
            </a:extLst>
          </p:cNvPr>
          <p:cNvSpPr txBox="1"/>
          <p:nvPr/>
        </p:nvSpPr>
        <p:spPr>
          <a:xfrm>
            <a:off x="539803" y="1461585"/>
            <a:ext cx="11765408" cy="769441"/>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Change your user experience</a:t>
            </a:r>
          </a:p>
        </p:txBody>
      </p:sp>
      <p:sp>
        <p:nvSpPr>
          <p:cNvPr id="4" name="TextBox 3">
            <a:extLst>
              <a:ext uri="{FF2B5EF4-FFF2-40B4-BE49-F238E27FC236}">
                <a16:creationId xmlns:a16="http://schemas.microsoft.com/office/drawing/2014/main" id="{2AEDA84D-558D-398E-8809-9B4480C0FD93}"/>
              </a:ext>
            </a:extLst>
          </p:cNvPr>
          <p:cNvSpPr txBox="1"/>
          <p:nvPr/>
        </p:nvSpPr>
        <p:spPr>
          <a:xfrm>
            <a:off x="539803" y="2299061"/>
            <a:ext cx="6657831" cy="2554545"/>
          </a:xfrm>
          <a:prstGeom prst="rect">
            <a:avLst/>
          </a:prstGeom>
          <a:noFill/>
        </p:spPr>
        <p:txBody>
          <a:bodyPr wrap="square" rtlCol="0">
            <a:spAutoFit/>
          </a:bodyPr>
          <a:lstStyle/>
          <a:p>
            <a:r>
              <a:rPr lang="en-US" sz="1600" dirty="0">
                <a:solidFill>
                  <a:srgbClr val="3D4354"/>
                </a:solidFill>
                <a:latin typeface="Lato" panose="020F0502020204030203" pitchFamily="34" charset="77"/>
              </a:rPr>
              <a:t>You’ll always see your current user persona selection in the top right corner of every page. If you change your mind, click the drop-down menu to select a new persona. </a:t>
            </a:r>
          </a:p>
          <a:p>
            <a:endParaRPr lang="en-US" sz="1600" dirty="0">
              <a:solidFill>
                <a:srgbClr val="3D4354"/>
              </a:solidFill>
              <a:latin typeface="Lato" panose="020F0502020204030203" pitchFamily="34" charset="77"/>
            </a:endParaRPr>
          </a:p>
          <a:p>
            <a:r>
              <a:rPr lang="en-US" sz="1600" dirty="0">
                <a:solidFill>
                  <a:srgbClr val="3D4354"/>
                </a:solidFill>
                <a:latin typeface="Lato" panose="020F0502020204030203" pitchFamily="34" charset="77"/>
              </a:rPr>
              <a:t>The persona you've chosen will determine which graphs we show you. Swapping between personas will show you different charts and data points, so feel free to explore!</a:t>
            </a:r>
          </a:p>
          <a:p>
            <a:endParaRPr lang="en-US" sz="1600" dirty="0">
              <a:solidFill>
                <a:srgbClr val="3D4354"/>
              </a:solidFill>
              <a:latin typeface="Lato" panose="020F0502020204030203" pitchFamily="34" charset="77"/>
            </a:endParaRPr>
          </a:p>
          <a:p>
            <a:r>
              <a:rPr lang="en-US" sz="1600" b="1" i="1" dirty="0">
                <a:solidFill>
                  <a:srgbClr val="A23A5A"/>
                </a:solidFill>
                <a:latin typeface="Lato" panose="020F0502020204030203" pitchFamily="34" charset="77"/>
              </a:rPr>
              <a:t>Hover your cursor over any user type and click to change your persona.</a:t>
            </a:r>
          </a:p>
          <a:p>
            <a:endParaRPr lang="en-US" sz="1600" dirty="0">
              <a:solidFill>
                <a:srgbClr val="3D4354"/>
              </a:solidFill>
              <a:latin typeface="Lato" panose="020F0502020204030203" pitchFamily="34" charset="77"/>
            </a:endParaRPr>
          </a:p>
        </p:txBody>
      </p:sp>
      <p:sp>
        <p:nvSpPr>
          <p:cNvPr id="10" name="Rectangle 9">
            <a:extLst>
              <a:ext uri="{FF2B5EF4-FFF2-40B4-BE49-F238E27FC236}">
                <a16:creationId xmlns:a16="http://schemas.microsoft.com/office/drawing/2014/main" id="{209E65C4-EC11-6A5C-4965-D3635F643D4F}"/>
              </a:ext>
            </a:extLst>
          </p:cNvPr>
          <p:cNvSpPr/>
          <p:nvPr/>
        </p:nvSpPr>
        <p:spPr>
          <a:xfrm>
            <a:off x="0" y="6357867"/>
            <a:ext cx="12192000" cy="500132"/>
          </a:xfrm>
          <a:prstGeom prst="rect">
            <a:avLst/>
          </a:prstGeom>
          <a:solidFill>
            <a:srgbClr val="3D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4355"/>
              </a:solidFill>
            </a:endParaRPr>
          </a:p>
        </p:txBody>
      </p:sp>
      <p:sp>
        <p:nvSpPr>
          <p:cNvPr id="11" name="TextBox 10">
            <a:extLst>
              <a:ext uri="{FF2B5EF4-FFF2-40B4-BE49-F238E27FC236}">
                <a16:creationId xmlns:a16="http://schemas.microsoft.com/office/drawing/2014/main" id="{6E28F7BB-D51F-C059-4180-AA922A1DA6D9}"/>
              </a:ext>
            </a:extLst>
          </p:cNvPr>
          <p:cNvSpPr txBox="1"/>
          <p:nvPr/>
        </p:nvSpPr>
        <p:spPr>
          <a:xfrm>
            <a:off x="10437173" y="6424746"/>
            <a:ext cx="1265128" cy="307777"/>
          </a:xfrm>
          <a:prstGeom prst="rect">
            <a:avLst/>
          </a:prstGeom>
          <a:noFill/>
        </p:spPr>
        <p:txBody>
          <a:bodyPr wrap="square" rtlCol="0">
            <a:spAutoFit/>
          </a:bodyPr>
          <a:lstStyle/>
          <a:p>
            <a:pPr algn="r"/>
            <a:fld id="{5EE0B4FC-918E-7345-944A-B3643C9A7E02}" type="slidenum">
              <a:rPr lang="en-US" sz="1400" b="1" smtClean="0">
                <a:solidFill>
                  <a:schemeClr val="bg1"/>
                </a:solidFill>
                <a:latin typeface="Arial" panose="020B0604020202020204" pitchFamily="34" charset="0"/>
                <a:cs typeface="Arial" panose="020B0604020202020204" pitchFamily="34" charset="0"/>
              </a:rPr>
              <a:pPr algn="r"/>
              <a:t>6</a:t>
            </a:fld>
            <a:endParaRPr lang="en-US" sz="1400" b="1" dirty="0">
              <a:solidFill>
                <a:schemeClr val="bg1"/>
              </a:solidFill>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65242006-8CD4-B816-CDC4-2B7F9500FB69}"/>
              </a:ext>
            </a:extLst>
          </p:cNvPr>
          <p:cNvSpPr/>
          <p:nvPr/>
        </p:nvSpPr>
        <p:spPr>
          <a:xfrm>
            <a:off x="9982200" y="432212"/>
            <a:ext cx="1669997" cy="433713"/>
          </a:xfrm>
          <a:prstGeom prst="roundRect">
            <a:avLst>
              <a:gd name="adj" fmla="val 50000"/>
            </a:avLst>
          </a:prstGeom>
          <a:solidFill>
            <a:srgbClr val="E0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2E83788-7907-4D97-3BF7-5AAC9DF85133}"/>
              </a:ext>
            </a:extLst>
          </p:cNvPr>
          <p:cNvSpPr txBox="1"/>
          <p:nvPr/>
        </p:nvSpPr>
        <p:spPr>
          <a:xfrm>
            <a:off x="9927771" y="491269"/>
            <a:ext cx="1724426" cy="307777"/>
          </a:xfrm>
          <a:prstGeom prst="rect">
            <a:avLst/>
          </a:prstGeom>
          <a:noFill/>
        </p:spPr>
        <p:txBody>
          <a:bodyPr wrap="square" rtlCol="0">
            <a:spAutoFit/>
          </a:bodyPr>
          <a:lstStyle/>
          <a:p>
            <a:pPr algn="ctr"/>
            <a:r>
              <a:rPr lang="en-US" sz="1400" b="1" dirty="0">
                <a:solidFill>
                  <a:srgbClr val="0177A1"/>
                </a:solidFill>
                <a:latin typeface="Arial" panose="020B0604020202020204" pitchFamily="34" charset="0"/>
                <a:cs typeface="Arial" panose="020B0604020202020204" pitchFamily="34" charset="0"/>
              </a:rPr>
              <a:t>NAVIGATION</a:t>
            </a: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1B0E9048-8648-2089-B28C-49A1E9882A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4681" y="2297905"/>
            <a:ext cx="3567516" cy="3819880"/>
          </a:xfrm>
          <a:prstGeom prst="rect">
            <a:avLst/>
          </a:prstGeom>
          <a:ln>
            <a:solidFill>
              <a:schemeClr val="bg2">
                <a:lumMod val="9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1895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803" y="432963"/>
            <a:ext cx="1669997" cy="432962"/>
          </a:xfrm>
          <a:prstGeom prst="rect">
            <a:avLst/>
          </a:prstGeom>
        </p:spPr>
      </p:pic>
      <p:sp>
        <p:nvSpPr>
          <p:cNvPr id="3" name="TextBox 2">
            <a:extLst>
              <a:ext uri="{FF2B5EF4-FFF2-40B4-BE49-F238E27FC236}">
                <a16:creationId xmlns:a16="http://schemas.microsoft.com/office/drawing/2014/main" id="{3A5FA811-52E4-CB3E-041F-9FFEC97500BF}"/>
              </a:ext>
            </a:extLst>
          </p:cNvPr>
          <p:cNvSpPr txBox="1"/>
          <p:nvPr/>
        </p:nvSpPr>
        <p:spPr>
          <a:xfrm>
            <a:off x="539803" y="1461585"/>
            <a:ext cx="11765408" cy="769441"/>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Select a school or district</a:t>
            </a:r>
          </a:p>
        </p:txBody>
      </p:sp>
      <p:sp>
        <p:nvSpPr>
          <p:cNvPr id="4" name="TextBox 3">
            <a:extLst>
              <a:ext uri="{FF2B5EF4-FFF2-40B4-BE49-F238E27FC236}">
                <a16:creationId xmlns:a16="http://schemas.microsoft.com/office/drawing/2014/main" id="{2AEDA84D-558D-398E-8809-9B4480C0FD93}"/>
              </a:ext>
            </a:extLst>
          </p:cNvPr>
          <p:cNvSpPr txBox="1"/>
          <p:nvPr/>
        </p:nvSpPr>
        <p:spPr>
          <a:xfrm>
            <a:off x="539803" y="2299061"/>
            <a:ext cx="6318197" cy="1323439"/>
          </a:xfrm>
          <a:prstGeom prst="rect">
            <a:avLst/>
          </a:prstGeom>
          <a:noFill/>
        </p:spPr>
        <p:txBody>
          <a:bodyPr wrap="square" rtlCol="0">
            <a:spAutoFit/>
          </a:bodyPr>
          <a:lstStyle/>
          <a:p>
            <a:r>
              <a:rPr lang="en-US" sz="1600" dirty="0">
                <a:solidFill>
                  <a:srgbClr val="3D4354"/>
                </a:solidFill>
                <a:latin typeface="Lato" panose="020F0502020204030203" pitchFamily="34" charset="77"/>
              </a:rPr>
              <a:t>Once you choose a persona, you’ll be prompted to choose a school or district to explore school spending data. </a:t>
            </a:r>
          </a:p>
          <a:p>
            <a:endParaRPr lang="en-US" sz="1600" dirty="0">
              <a:solidFill>
                <a:srgbClr val="3D4354"/>
              </a:solidFill>
              <a:latin typeface="Lato" panose="020F0502020204030203" pitchFamily="34" charset="77"/>
            </a:endParaRPr>
          </a:p>
          <a:p>
            <a:r>
              <a:rPr lang="en-US" sz="1600" b="1" i="1" dirty="0">
                <a:solidFill>
                  <a:srgbClr val="A23A5A"/>
                </a:solidFill>
                <a:latin typeface="Lato" panose="020F0502020204030203" pitchFamily="34" charset="77"/>
              </a:rPr>
              <a:t>Start typing in the search bar to see a list of districts or schools to choose from. Click on any school or district to see a detailed data page.</a:t>
            </a:r>
          </a:p>
        </p:txBody>
      </p:sp>
      <p:sp>
        <p:nvSpPr>
          <p:cNvPr id="10" name="Rectangle 9">
            <a:extLst>
              <a:ext uri="{FF2B5EF4-FFF2-40B4-BE49-F238E27FC236}">
                <a16:creationId xmlns:a16="http://schemas.microsoft.com/office/drawing/2014/main" id="{209E65C4-EC11-6A5C-4965-D3635F643D4F}"/>
              </a:ext>
            </a:extLst>
          </p:cNvPr>
          <p:cNvSpPr/>
          <p:nvPr/>
        </p:nvSpPr>
        <p:spPr>
          <a:xfrm>
            <a:off x="0" y="6357867"/>
            <a:ext cx="12192000" cy="500132"/>
          </a:xfrm>
          <a:prstGeom prst="rect">
            <a:avLst/>
          </a:prstGeom>
          <a:solidFill>
            <a:srgbClr val="3D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4355"/>
              </a:solidFill>
            </a:endParaRPr>
          </a:p>
        </p:txBody>
      </p:sp>
      <p:sp>
        <p:nvSpPr>
          <p:cNvPr id="11" name="TextBox 10">
            <a:extLst>
              <a:ext uri="{FF2B5EF4-FFF2-40B4-BE49-F238E27FC236}">
                <a16:creationId xmlns:a16="http://schemas.microsoft.com/office/drawing/2014/main" id="{6E28F7BB-D51F-C059-4180-AA922A1DA6D9}"/>
              </a:ext>
            </a:extLst>
          </p:cNvPr>
          <p:cNvSpPr txBox="1"/>
          <p:nvPr/>
        </p:nvSpPr>
        <p:spPr>
          <a:xfrm>
            <a:off x="10437173" y="6424746"/>
            <a:ext cx="1265128" cy="307777"/>
          </a:xfrm>
          <a:prstGeom prst="rect">
            <a:avLst/>
          </a:prstGeom>
          <a:noFill/>
        </p:spPr>
        <p:txBody>
          <a:bodyPr wrap="square" rtlCol="0">
            <a:spAutoFit/>
          </a:bodyPr>
          <a:lstStyle/>
          <a:p>
            <a:pPr algn="r"/>
            <a:fld id="{5EE0B4FC-918E-7345-944A-B3643C9A7E02}" type="slidenum">
              <a:rPr lang="en-US" sz="1400" b="1" smtClean="0">
                <a:solidFill>
                  <a:schemeClr val="bg1"/>
                </a:solidFill>
                <a:latin typeface="Arial" panose="020B0604020202020204" pitchFamily="34" charset="0"/>
                <a:cs typeface="Arial" panose="020B0604020202020204" pitchFamily="34" charset="0"/>
              </a:rPr>
              <a:pPr algn="r"/>
              <a:t>7</a:t>
            </a:fld>
            <a:endParaRPr lang="en-US" sz="1400" b="1" dirty="0">
              <a:solidFill>
                <a:schemeClr val="bg1"/>
              </a:solidFill>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65242006-8CD4-B816-CDC4-2B7F9500FB69}"/>
              </a:ext>
            </a:extLst>
          </p:cNvPr>
          <p:cNvSpPr/>
          <p:nvPr/>
        </p:nvSpPr>
        <p:spPr>
          <a:xfrm>
            <a:off x="9982200" y="432212"/>
            <a:ext cx="1669997" cy="433713"/>
          </a:xfrm>
          <a:prstGeom prst="roundRect">
            <a:avLst>
              <a:gd name="adj" fmla="val 50000"/>
            </a:avLst>
          </a:prstGeom>
          <a:solidFill>
            <a:srgbClr val="E0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2E83788-7907-4D97-3BF7-5AAC9DF85133}"/>
              </a:ext>
            </a:extLst>
          </p:cNvPr>
          <p:cNvSpPr txBox="1"/>
          <p:nvPr/>
        </p:nvSpPr>
        <p:spPr>
          <a:xfrm>
            <a:off x="9927771" y="491269"/>
            <a:ext cx="1724426" cy="307777"/>
          </a:xfrm>
          <a:prstGeom prst="rect">
            <a:avLst/>
          </a:prstGeom>
          <a:noFill/>
        </p:spPr>
        <p:txBody>
          <a:bodyPr wrap="square" rtlCol="0">
            <a:spAutoFit/>
          </a:bodyPr>
          <a:lstStyle/>
          <a:p>
            <a:pPr algn="ctr"/>
            <a:r>
              <a:rPr lang="en-US" sz="1400" b="1" dirty="0">
                <a:solidFill>
                  <a:srgbClr val="0177A1"/>
                </a:solidFill>
                <a:latin typeface="Arial" panose="020B0604020202020204" pitchFamily="34" charset="0"/>
                <a:cs typeface="Arial" panose="020B0604020202020204" pitchFamily="34" charset="0"/>
              </a:rPr>
              <a:t>NAVIGATION</a:t>
            </a:r>
          </a:p>
        </p:txBody>
      </p:sp>
      <p:pic>
        <p:nvPicPr>
          <p:cNvPr id="6" name="Picture 5" descr="Graphical user interface, text, application&#10;&#10;Description automatically generated">
            <a:extLst>
              <a:ext uri="{FF2B5EF4-FFF2-40B4-BE49-F238E27FC236}">
                <a16:creationId xmlns:a16="http://schemas.microsoft.com/office/drawing/2014/main" id="{A4EC8A41-D58D-41DB-DA95-BF1EFDC574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5376" y="2288916"/>
            <a:ext cx="4226821" cy="3652054"/>
          </a:xfrm>
          <a:prstGeom prst="rect">
            <a:avLst/>
          </a:prstGeom>
          <a:ln>
            <a:solidFill>
              <a:schemeClr val="bg2">
                <a:lumMod val="9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5767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803" y="432963"/>
            <a:ext cx="1669997" cy="432962"/>
          </a:xfrm>
          <a:prstGeom prst="rect">
            <a:avLst/>
          </a:prstGeom>
        </p:spPr>
      </p:pic>
      <p:sp>
        <p:nvSpPr>
          <p:cNvPr id="3" name="TextBox 2">
            <a:extLst>
              <a:ext uri="{FF2B5EF4-FFF2-40B4-BE49-F238E27FC236}">
                <a16:creationId xmlns:a16="http://schemas.microsoft.com/office/drawing/2014/main" id="{3A5FA811-52E4-CB3E-041F-9FFEC97500BF}"/>
              </a:ext>
            </a:extLst>
          </p:cNvPr>
          <p:cNvSpPr txBox="1"/>
          <p:nvPr/>
        </p:nvSpPr>
        <p:spPr>
          <a:xfrm>
            <a:off x="539803" y="1461585"/>
            <a:ext cx="11765408" cy="769441"/>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Explore the data</a:t>
            </a:r>
          </a:p>
        </p:txBody>
      </p:sp>
      <p:sp>
        <p:nvSpPr>
          <p:cNvPr id="4" name="TextBox 3">
            <a:extLst>
              <a:ext uri="{FF2B5EF4-FFF2-40B4-BE49-F238E27FC236}">
                <a16:creationId xmlns:a16="http://schemas.microsoft.com/office/drawing/2014/main" id="{2AEDA84D-558D-398E-8809-9B4480C0FD93}"/>
              </a:ext>
            </a:extLst>
          </p:cNvPr>
          <p:cNvSpPr txBox="1"/>
          <p:nvPr/>
        </p:nvSpPr>
        <p:spPr>
          <a:xfrm>
            <a:off x="539804" y="2299061"/>
            <a:ext cx="4293454" cy="1815882"/>
          </a:xfrm>
          <a:prstGeom prst="rect">
            <a:avLst/>
          </a:prstGeom>
          <a:noFill/>
        </p:spPr>
        <p:txBody>
          <a:bodyPr wrap="square" rtlCol="0">
            <a:spAutoFit/>
          </a:bodyPr>
          <a:lstStyle/>
          <a:p>
            <a:r>
              <a:rPr lang="en-US" sz="1600" dirty="0">
                <a:solidFill>
                  <a:srgbClr val="3D4354"/>
                </a:solidFill>
                <a:latin typeface="Lato" panose="020F0502020204030203" pitchFamily="34" charset="77"/>
              </a:rPr>
              <a:t>Every school or district page has tabs for you to explore detailed finance data. </a:t>
            </a:r>
          </a:p>
          <a:p>
            <a:endParaRPr lang="en-US" sz="1600" dirty="0">
              <a:solidFill>
                <a:srgbClr val="3D4354"/>
              </a:solidFill>
              <a:latin typeface="Lato" panose="020F0502020204030203" pitchFamily="34" charset="77"/>
            </a:endParaRPr>
          </a:p>
          <a:p>
            <a:r>
              <a:rPr lang="en-US" sz="1600" b="1" i="1" dirty="0">
                <a:solidFill>
                  <a:srgbClr val="A23A5A"/>
                </a:solidFill>
                <a:latin typeface="Lato" panose="020F0502020204030203" pitchFamily="34" charset="77"/>
              </a:rPr>
              <a:t>To explore the data, click on any tab and scroll to see more interactive charts. Hover your cursor over any (i) for detailed definitions.</a:t>
            </a:r>
          </a:p>
          <a:p>
            <a:endParaRPr lang="en-US" sz="1600" b="1" i="1" dirty="0">
              <a:solidFill>
                <a:srgbClr val="3D4354"/>
              </a:solidFill>
              <a:latin typeface="Lato" panose="020F0502020204030203" pitchFamily="34" charset="77"/>
            </a:endParaRPr>
          </a:p>
        </p:txBody>
      </p:sp>
      <p:sp>
        <p:nvSpPr>
          <p:cNvPr id="10" name="Rectangle 9">
            <a:extLst>
              <a:ext uri="{FF2B5EF4-FFF2-40B4-BE49-F238E27FC236}">
                <a16:creationId xmlns:a16="http://schemas.microsoft.com/office/drawing/2014/main" id="{209E65C4-EC11-6A5C-4965-D3635F643D4F}"/>
              </a:ext>
            </a:extLst>
          </p:cNvPr>
          <p:cNvSpPr/>
          <p:nvPr/>
        </p:nvSpPr>
        <p:spPr>
          <a:xfrm>
            <a:off x="0" y="6357867"/>
            <a:ext cx="12192000" cy="500132"/>
          </a:xfrm>
          <a:prstGeom prst="rect">
            <a:avLst/>
          </a:prstGeom>
          <a:solidFill>
            <a:srgbClr val="3D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4355"/>
              </a:solidFill>
            </a:endParaRPr>
          </a:p>
        </p:txBody>
      </p:sp>
      <p:sp>
        <p:nvSpPr>
          <p:cNvPr id="11" name="TextBox 10">
            <a:extLst>
              <a:ext uri="{FF2B5EF4-FFF2-40B4-BE49-F238E27FC236}">
                <a16:creationId xmlns:a16="http://schemas.microsoft.com/office/drawing/2014/main" id="{6E28F7BB-D51F-C059-4180-AA922A1DA6D9}"/>
              </a:ext>
            </a:extLst>
          </p:cNvPr>
          <p:cNvSpPr txBox="1"/>
          <p:nvPr/>
        </p:nvSpPr>
        <p:spPr>
          <a:xfrm>
            <a:off x="10437173" y="6424746"/>
            <a:ext cx="1265128" cy="307777"/>
          </a:xfrm>
          <a:prstGeom prst="rect">
            <a:avLst/>
          </a:prstGeom>
          <a:noFill/>
        </p:spPr>
        <p:txBody>
          <a:bodyPr wrap="square" rtlCol="0">
            <a:spAutoFit/>
          </a:bodyPr>
          <a:lstStyle/>
          <a:p>
            <a:pPr algn="r"/>
            <a:fld id="{5EE0B4FC-918E-7345-944A-B3643C9A7E02}" type="slidenum">
              <a:rPr lang="en-US" sz="1400" b="1" smtClean="0">
                <a:solidFill>
                  <a:schemeClr val="bg1"/>
                </a:solidFill>
                <a:latin typeface="Arial" panose="020B0604020202020204" pitchFamily="34" charset="0"/>
                <a:cs typeface="Arial" panose="020B0604020202020204" pitchFamily="34" charset="0"/>
              </a:rPr>
              <a:pPr algn="r"/>
              <a:t>8</a:t>
            </a:fld>
            <a:endParaRPr lang="en-US" sz="1400" b="1" dirty="0">
              <a:solidFill>
                <a:schemeClr val="bg1"/>
              </a:solidFill>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65242006-8CD4-B816-CDC4-2B7F9500FB69}"/>
              </a:ext>
            </a:extLst>
          </p:cNvPr>
          <p:cNvSpPr/>
          <p:nvPr/>
        </p:nvSpPr>
        <p:spPr>
          <a:xfrm>
            <a:off x="9982200" y="432212"/>
            <a:ext cx="1669997" cy="433713"/>
          </a:xfrm>
          <a:prstGeom prst="roundRect">
            <a:avLst>
              <a:gd name="adj" fmla="val 50000"/>
            </a:avLst>
          </a:prstGeom>
          <a:solidFill>
            <a:srgbClr val="E0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2E83788-7907-4D97-3BF7-5AAC9DF85133}"/>
              </a:ext>
            </a:extLst>
          </p:cNvPr>
          <p:cNvSpPr txBox="1"/>
          <p:nvPr/>
        </p:nvSpPr>
        <p:spPr>
          <a:xfrm>
            <a:off x="9927771" y="491269"/>
            <a:ext cx="1724426" cy="307777"/>
          </a:xfrm>
          <a:prstGeom prst="rect">
            <a:avLst/>
          </a:prstGeom>
          <a:noFill/>
        </p:spPr>
        <p:txBody>
          <a:bodyPr wrap="square" rtlCol="0">
            <a:spAutoFit/>
          </a:bodyPr>
          <a:lstStyle/>
          <a:p>
            <a:pPr algn="ctr"/>
            <a:r>
              <a:rPr lang="en-US" sz="1400" b="1" dirty="0">
                <a:solidFill>
                  <a:srgbClr val="0177A1"/>
                </a:solidFill>
                <a:latin typeface="Arial" panose="020B0604020202020204" pitchFamily="34" charset="0"/>
                <a:cs typeface="Arial" panose="020B0604020202020204" pitchFamily="34" charset="0"/>
              </a:rPr>
              <a:t>NAVIGATION</a:t>
            </a:r>
          </a:p>
        </p:txBody>
      </p:sp>
      <p:pic>
        <p:nvPicPr>
          <p:cNvPr id="7" name="Picture 6">
            <a:extLst>
              <a:ext uri="{FF2B5EF4-FFF2-40B4-BE49-F238E27FC236}">
                <a16:creationId xmlns:a16="http://schemas.microsoft.com/office/drawing/2014/main" id="{3B065796-EBB0-B278-A452-1606A69BABEE}"/>
              </a:ext>
            </a:extLst>
          </p:cNvPr>
          <p:cNvPicPr>
            <a:picLocks noChangeAspect="1"/>
          </p:cNvPicPr>
          <p:nvPr/>
        </p:nvPicPr>
        <p:blipFill rotWithShape="1">
          <a:blip r:embed="rId5"/>
          <a:srcRect t="335" b="335"/>
          <a:stretch/>
        </p:blipFill>
        <p:spPr>
          <a:xfrm>
            <a:off x="5117251" y="2297905"/>
            <a:ext cx="6534946" cy="3367399"/>
          </a:xfrm>
          <a:prstGeom prst="rect">
            <a:avLst/>
          </a:prstGeom>
          <a:ln>
            <a:solidFill>
              <a:schemeClr val="bg2">
                <a:lumMod val="9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6205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3893DC7-7F60-7522-75FB-2641427F39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803" y="432963"/>
            <a:ext cx="1669997" cy="432962"/>
          </a:xfrm>
          <a:prstGeom prst="rect">
            <a:avLst/>
          </a:prstGeom>
        </p:spPr>
      </p:pic>
      <p:sp>
        <p:nvSpPr>
          <p:cNvPr id="3" name="TextBox 2">
            <a:extLst>
              <a:ext uri="{FF2B5EF4-FFF2-40B4-BE49-F238E27FC236}">
                <a16:creationId xmlns:a16="http://schemas.microsoft.com/office/drawing/2014/main" id="{3A5FA811-52E4-CB3E-041F-9FFEC97500BF}"/>
              </a:ext>
            </a:extLst>
          </p:cNvPr>
          <p:cNvSpPr txBox="1"/>
          <p:nvPr/>
        </p:nvSpPr>
        <p:spPr>
          <a:xfrm>
            <a:off x="539803" y="1461585"/>
            <a:ext cx="11765408" cy="769441"/>
          </a:xfrm>
          <a:prstGeom prst="rect">
            <a:avLst/>
          </a:prstGeom>
          <a:noFill/>
        </p:spPr>
        <p:txBody>
          <a:bodyPr wrap="square" rtlCol="0">
            <a:spAutoFit/>
          </a:bodyPr>
          <a:lstStyle/>
          <a:p>
            <a:r>
              <a:rPr lang="en-US" sz="4400" b="1" dirty="0">
                <a:solidFill>
                  <a:srgbClr val="3D4354"/>
                </a:solidFill>
                <a:latin typeface="Lato Heavy" panose="020F0502020204030203" pitchFamily="34" charset="77"/>
              </a:rPr>
              <a:t>Explore the data</a:t>
            </a:r>
          </a:p>
        </p:txBody>
      </p:sp>
      <p:sp>
        <p:nvSpPr>
          <p:cNvPr id="4" name="TextBox 3">
            <a:extLst>
              <a:ext uri="{FF2B5EF4-FFF2-40B4-BE49-F238E27FC236}">
                <a16:creationId xmlns:a16="http://schemas.microsoft.com/office/drawing/2014/main" id="{2AEDA84D-558D-398E-8809-9B4480C0FD93}"/>
              </a:ext>
            </a:extLst>
          </p:cNvPr>
          <p:cNvSpPr txBox="1"/>
          <p:nvPr/>
        </p:nvSpPr>
        <p:spPr>
          <a:xfrm>
            <a:off x="539804" y="2299061"/>
            <a:ext cx="4737590" cy="2929007"/>
          </a:xfrm>
          <a:prstGeom prst="rect">
            <a:avLst/>
          </a:prstGeom>
          <a:noFill/>
        </p:spPr>
        <p:txBody>
          <a:bodyPr wrap="square" rtlCol="0">
            <a:spAutoFit/>
          </a:bodyPr>
          <a:lstStyle/>
          <a:p>
            <a:r>
              <a:rPr lang="en-US" sz="1600" dirty="0">
                <a:solidFill>
                  <a:srgbClr val="3D4354"/>
                </a:solidFill>
                <a:latin typeface="Lato" panose="020F0502020204030203" pitchFamily="34" charset="77"/>
              </a:rPr>
              <a:t>Charts are interactive—click around to see different views of the data. You can choose your:</a:t>
            </a:r>
          </a:p>
          <a:p>
            <a:pPr marL="285750" indent="-285750">
              <a:buFont typeface="Wingdings" pitchFamily="2" charset="2"/>
              <a:buChar char="§"/>
            </a:pPr>
            <a:r>
              <a:rPr lang="en-US" sz="1600" dirty="0">
                <a:solidFill>
                  <a:srgbClr val="3D4354"/>
                </a:solidFill>
                <a:latin typeface="Lato" panose="020F0502020204030203" pitchFamily="34" charset="77"/>
              </a:rPr>
              <a:t>scope (current year or historical); </a:t>
            </a:r>
          </a:p>
          <a:p>
            <a:pPr marL="285750" indent="-285750">
              <a:buFont typeface="Wingdings" pitchFamily="2" charset="2"/>
              <a:buChar char="§"/>
            </a:pPr>
            <a:r>
              <a:rPr lang="en-US" sz="1600" dirty="0">
                <a:solidFill>
                  <a:srgbClr val="3D4354"/>
                </a:solidFill>
                <a:latin typeface="Lato" panose="020F0502020204030203" pitchFamily="34" charset="77"/>
              </a:rPr>
              <a:t>view (chart or table); or </a:t>
            </a:r>
          </a:p>
          <a:p>
            <a:pPr marL="285750" indent="-285750">
              <a:buFont typeface="Wingdings" pitchFamily="2" charset="2"/>
              <a:buChar char="§"/>
            </a:pPr>
            <a:r>
              <a:rPr lang="en-US" sz="1600" dirty="0">
                <a:solidFill>
                  <a:srgbClr val="3D4354"/>
                </a:solidFill>
                <a:latin typeface="Lato" panose="020F0502020204030203" pitchFamily="34" charset="77"/>
              </a:rPr>
              <a:t>amount (per pupil or total). </a:t>
            </a:r>
          </a:p>
          <a:p>
            <a:endParaRPr lang="en-US" sz="1600" dirty="0">
              <a:solidFill>
                <a:srgbClr val="3D4354"/>
              </a:solidFill>
              <a:latin typeface="Lato" panose="020F0502020204030203" pitchFamily="34" charset="77"/>
            </a:endParaRPr>
          </a:p>
          <a:p>
            <a:pPr>
              <a:spcBef>
                <a:spcPts val="1000"/>
              </a:spcBef>
            </a:pPr>
            <a:r>
              <a:rPr lang="en-US" sz="1600" b="1" i="1" dirty="0">
                <a:solidFill>
                  <a:srgbClr val="A23A5A"/>
                </a:solidFill>
                <a:latin typeface="Lato" panose="020F0502020204030203" pitchFamily="34" charset="77"/>
              </a:rPr>
              <a:t>Click on the tabs to see the data presented in different ways. Hover your cursor over any of the graph components and click to drill down to more detailed data for each spending category.</a:t>
            </a:r>
            <a:endParaRPr lang="en-US" sz="1600" dirty="0">
              <a:solidFill>
                <a:srgbClr val="A23A5A"/>
              </a:solidFill>
              <a:latin typeface="Lato" panose="020F0502020204030203" pitchFamily="34" charset="77"/>
            </a:endParaRPr>
          </a:p>
          <a:p>
            <a:endParaRPr lang="en-US" sz="1600" b="1" i="1" dirty="0">
              <a:solidFill>
                <a:srgbClr val="3D4354"/>
              </a:solidFill>
              <a:latin typeface="Lato" panose="020F0502020204030203" pitchFamily="34" charset="77"/>
            </a:endParaRPr>
          </a:p>
        </p:txBody>
      </p:sp>
      <p:sp>
        <p:nvSpPr>
          <p:cNvPr id="10" name="Rectangle 9">
            <a:extLst>
              <a:ext uri="{FF2B5EF4-FFF2-40B4-BE49-F238E27FC236}">
                <a16:creationId xmlns:a16="http://schemas.microsoft.com/office/drawing/2014/main" id="{209E65C4-EC11-6A5C-4965-D3635F643D4F}"/>
              </a:ext>
            </a:extLst>
          </p:cNvPr>
          <p:cNvSpPr/>
          <p:nvPr/>
        </p:nvSpPr>
        <p:spPr>
          <a:xfrm>
            <a:off x="0" y="6357867"/>
            <a:ext cx="12192000" cy="500132"/>
          </a:xfrm>
          <a:prstGeom prst="rect">
            <a:avLst/>
          </a:prstGeom>
          <a:solidFill>
            <a:srgbClr val="3D4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D4355"/>
              </a:solidFill>
            </a:endParaRPr>
          </a:p>
        </p:txBody>
      </p:sp>
      <p:sp>
        <p:nvSpPr>
          <p:cNvPr id="11" name="TextBox 10">
            <a:extLst>
              <a:ext uri="{FF2B5EF4-FFF2-40B4-BE49-F238E27FC236}">
                <a16:creationId xmlns:a16="http://schemas.microsoft.com/office/drawing/2014/main" id="{6E28F7BB-D51F-C059-4180-AA922A1DA6D9}"/>
              </a:ext>
            </a:extLst>
          </p:cNvPr>
          <p:cNvSpPr txBox="1"/>
          <p:nvPr/>
        </p:nvSpPr>
        <p:spPr>
          <a:xfrm>
            <a:off x="10437173" y="6424746"/>
            <a:ext cx="1265128" cy="307777"/>
          </a:xfrm>
          <a:prstGeom prst="rect">
            <a:avLst/>
          </a:prstGeom>
          <a:noFill/>
        </p:spPr>
        <p:txBody>
          <a:bodyPr wrap="square" rtlCol="0">
            <a:spAutoFit/>
          </a:bodyPr>
          <a:lstStyle/>
          <a:p>
            <a:pPr algn="r"/>
            <a:fld id="{5EE0B4FC-918E-7345-944A-B3643C9A7E02}" type="slidenum">
              <a:rPr lang="en-US" sz="1400" b="1" smtClean="0">
                <a:solidFill>
                  <a:schemeClr val="bg1"/>
                </a:solidFill>
                <a:latin typeface="Arial" panose="020B0604020202020204" pitchFamily="34" charset="0"/>
                <a:cs typeface="Arial" panose="020B0604020202020204" pitchFamily="34" charset="0"/>
              </a:rPr>
              <a:pPr algn="r"/>
              <a:t>9</a:t>
            </a:fld>
            <a:endParaRPr lang="en-US" sz="1400" b="1" dirty="0">
              <a:solidFill>
                <a:schemeClr val="bg1"/>
              </a:solidFill>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65242006-8CD4-B816-CDC4-2B7F9500FB69}"/>
              </a:ext>
            </a:extLst>
          </p:cNvPr>
          <p:cNvSpPr/>
          <p:nvPr/>
        </p:nvSpPr>
        <p:spPr>
          <a:xfrm>
            <a:off x="9982200" y="432212"/>
            <a:ext cx="1669997" cy="433713"/>
          </a:xfrm>
          <a:prstGeom prst="roundRect">
            <a:avLst>
              <a:gd name="adj" fmla="val 50000"/>
            </a:avLst>
          </a:prstGeom>
          <a:solidFill>
            <a:srgbClr val="E0F7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2E83788-7907-4D97-3BF7-5AAC9DF85133}"/>
              </a:ext>
            </a:extLst>
          </p:cNvPr>
          <p:cNvSpPr txBox="1"/>
          <p:nvPr/>
        </p:nvSpPr>
        <p:spPr>
          <a:xfrm>
            <a:off x="9927771" y="491269"/>
            <a:ext cx="1724426" cy="307777"/>
          </a:xfrm>
          <a:prstGeom prst="rect">
            <a:avLst/>
          </a:prstGeom>
          <a:noFill/>
        </p:spPr>
        <p:txBody>
          <a:bodyPr wrap="square" rtlCol="0">
            <a:spAutoFit/>
          </a:bodyPr>
          <a:lstStyle/>
          <a:p>
            <a:pPr algn="ctr"/>
            <a:r>
              <a:rPr lang="en-US" sz="1400" b="1" dirty="0">
                <a:solidFill>
                  <a:srgbClr val="0177A1"/>
                </a:solidFill>
                <a:latin typeface="Arial" panose="020B0604020202020204" pitchFamily="34" charset="0"/>
                <a:cs typeface="Arial" panose="020B0604020202020204" pitchFamily="34" charset="0"/>
              </a:rPr>
              <a:t>NAVIGATION</a:t>
            </a:r>
          </a:p>
        </p:txBody>
      </p:sp>
      <p:pic>
        <p:nvPicPr>
          <p:cNvPr id="6" name="Picture 5" descr="Graphical user interface, website&#10;&#10;Description automatically generated">
            <a:extLst>
              <a:ext uri="{FF2B5EF4-FFF2-40B4-BE49-F238E27FC236}">
                <a16:creationId xmlns:a16="http://schemas.microsoft.com/office/drawing/2014/main" id="{27217912-7FE8-76D2-74B5-AAE7D41A23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5511" y="1846305"/>
            <a:ext cx="5956790" cy="4044059"/>
          </a:xfrm>
          <a:prstGeom prst="rect">
            <a:avLst/>
          </a:prstGeom>
          <a:ln>
            <a:solidFill>
              <a:schemeClr val="bg2">
                <a:lumMod val="9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5498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1347</Words>
  <Application>Microsoft Macintosh PowerPoint</Application>
  <PresentationFormat>Widescreen</PresentationFormat>
  <Paragraphs>134</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Lato</vt:lpstr>
      <vt:lpstr>Lato Heavy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dc:title>
  <dc:creator>Zae</dc:creator>
  <cp:lastModifiedBy>Megan Rainbow</cp:lastModifiedBy>
  <cp:revision>8</cp:revision>
  <dcterms:created xsi:type="dcterms:W3CDTF">2022-08-04T07:55:16Z</dcterms:created>
  <dcterms:modified xsi:type="dcterms:W3CDTF">2023-03-08T20:31:52Z</dcterms:modified>
</cp:coreProperties>
</file>